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6" r:id="rId4"/>
    <p:sldId id="278" r:id="rId5"/>
    <p:sldId id="258" r:id="rId6"/>
    <p:sldId id="260" r:id="rId7"/>
    <p:sldId id="261" r:id="rId8"/>
    <p:sldId id="262" r:id="rId9"/>
    <p:sldId id="263" r:id="rId10"/>
    <p:sldId id="279" r:id="rId11"/>
    <p:sldId id="265" r:id="rId12"/>
    <p:sldId id="271" r:id="rId13"/>
    <p:sldId id="272" r:id="rId14"/>
    <p:sldId id="274" r:id="rId15"/>
    <p:sldId id="273" r:id="rId16"/>
    <p:sldId id="264" r:id="rId17"/>
    <p:sldId id="277" r:id="rId18"/>
    <p:sldId id="269" r:id="rId19"/>
    <p:sldId id="270" r:id="rId20"/>
    <p:sldId id="268" r:id="rId21"/>
    <p:sldId id="280" r:id="rId22"/>
    <p:sldId id="281" r:id="rId23"/>
    <p:sldId id="282" r:id="rId24"/>
    <p:sldId id="27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DE2E2"/>
    <a:srgbClr val="007C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67478"/>
  </p:normalViewPr>
  <p:slideViewPr>
    <p:cSldViewPr snapToGrid="0">
      <p:cViewPr varScale="1">
        <p:scale>
          <a:sx n="109" d="100"/>
          <a:sy n="109" d="100"/>
        </p:scale>
        <p:origin x="22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32639-A421-104F-A134-604B87BE024E}" type="datetimeFigureOut">
              <a:rPr kumimoji="1" lang="zh-CN" altLang="en-US" smtClean="0"/>
              <a:t>2024/7/14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FE38A-DEA1-7144-A6E6-F79135C79D84}" type="slidenum">
              <a:rPr kumimoji="1" lang="zh-CN" altLang="en-US" smtClean="0"/>
              <a:t>‹#›</a:t>
            </a:fld>
            <a:endParaRPr kumimoji="1" lang="zh-CN" altLang="en-US"/>
          </a:p>
        </p:txBody>
      </p:sp>
    </p:spTree>
    <p:extLst>
      <p:ext uri="{BB962C8B-B14F-4D97-AF65-F5344CB8AC3E}">
        <p14:creationId xmlns:p14="http://schemas.microsoft.com/office/powerpoint/2010/main" val="345285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sz="1200" kern="1200" dirty="0">
                <a:solidFill>
                  <a:schemeClr val="tx1"/>
                </a:solidFill>
                <a:effectLst/>
                <a:latin typeface="+mn-lt"/>
                <a:ea typeface="+mn-ea"/>
                <a:cs typeface="+mn-cs"/>
              </a:rPr>
              <a:t>Good afternoon, everyone.</a:t>
            </a:r>
            <a:endParaRPr lang="zh-CN" altLang="zh-CN" sz="1200" kern="1200" dirty="0">
              <a:solidFill>
                <a:schemeClr val="tx1"/>
              </a:solidFill>
              <a:effectLst/>
              <a:latin typeface="+mn-lt"/>
              <a:ea typeface="+mn-ea"/>
              <a:cs typeface="+mn-cs"/>
            </a:endParaRPr>
          </a:p>
          <a:p>
            <a:pPr>
              <a:lnSpc>
                <a:spcPct val="120000"/>
              </a:lnSpc>
            </a:pPr>
            <a:r>
              <a:rPr lang="en-US" altLang="zh-CN" sz="1200" kern="1200" dirty="0">
                <a:solidFill>
                  <a:schemeClr val="tx1"/>
                </a:solidFill>
                <a:effectLst/>
                <a:latin typeface="+mn-lt"/>
                <a:ea typeface="+mn-ea"/>
                <a:cs typeface="+mn-cs"/>
              </a:rPr>
              <a:t>I am </a:t>
            </a:r>
            <a:r>
              <a:rPr lang="en-US" altLang="zh-CN" sz="1200" kern="1200" dirty="0" err="1">
                <a:solidFill>
                  <a:schemeClr val="tx1"/>
                </a:solidFill>
                <a:effectLst/>
                <a:latin typeface="+mn-lt"/>
                <a:ea typeface="+mn-ea"/>
                <a:cs typeface="+mn-cs"/>
              </a:rPr>
              <a:t>Yanan</a:t>
            </a:r>
            <a:r>
              <a:rPr lang="en-US" altLang="zh-CN" sz="1200" kern="1200" dirty="0">
                <a:solidFill>
                  <a:schemeClr val="tx1"/>
                </a:solidFill>
                <a:effectLst/>
                <a:latin typeface="+mn-lt"/>
                <a:ea typeface="+mn-ea"/>
                <a:cs typeface="+mn-cs"/>
              </a:rPr>
              <a:t> Li from State Key Laboratory of Networking and Switching Technology.</a:t>
            </a:r>
          </a:p>
          <a:p>
            <a:pPr>
              <a:lnSpc>
                <a:spcPct val="120000"/>
              </a:lnSpc>
            </a:pPr>
            <a:r>
              <a:rPr lang="en-US" altLang="zh-CN" sz="1200" kern="1200" dirty="0">
                <a:solidFill>
                  <a:schemeClr val="tx1"/>
                </a:solidFill>
                <a:effectLst/>
                <a:latin typeface="+mn-lt"/>
                <a:ea typeface="+mn-ea"/>
                <a:cs typeface="+mn-cs"/>
              </a:rPr>
              <a:t>Today ,I will introduce our work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paper is a joint work of </a:t>
            </a:r>
            <a:r>
              <a:rPr lang="en" altLang="zh-CN" sz="1200" dirty="0">
                <a:effectLst/>
                <a:latin typeface="Calibri" panose="020F0502020204030204" pitchFamily="34" charset="0"/>
                <a:cs typeface="Calibri" panose="020F0502020204030204" pitchFamily="34" charset="0"/>
              </a:rPr>
              <a:t>Alibaba Group, and </a:t>
            </a:r>
            <a:r>
              <a:rPr lang="en" altLang="zh-CN" sz="1200" dirty="0">
                <a:latin typeface="Calibri" panose="020F0502020204030204" pitchFamily="34" charset="0"/>
                <a:cs typeface="Calibri" panose="020F0502020204030204" pitchFamily="34" charset="0"/>
              </a:rPr>
              <a:t>Nanyang Technological University</a:t>
            </a:r>
            <a:r>
              <a:rPr lang="en" altLang="zh-CN" b="1" i="0" dirty="0">
                <a:solidFill>
                  <a:srgbClr val="111111"/>
                </a:solidFill>
                <a:effectLst/>
                <a:latin typeface="Microsoft YaHei" panose="020B0503020204020204" pitchFamily="34" charset="-122"/>
                <a:ea typeface="Microsoft YaHei" panose="020B0503020204020204" pitchFamily="34" charset="-122"/>
              </a:rPr>
              <a: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a:t>
            </a:fld>
            <a:endParaRPr kumimoji="1" lang="zh-CN" altLang="en-US"/>
          </a:p>
        </p:txBody>
      </p:sp>
    </p:spTree>
    <p:extLst>
      <p:ext uri="{BB962C8B-B14F-4D97-AF65-F5344CB8AC3E}">
        <p14:creationId xmlns:p14="http://schemas.microsoft.com/office/powerpoint/2010/main" val="266098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to fill this gap, we have collected </a:t>
            </a:r>
            <a:r>
              <a:rPr kumimoji="1" lang="en-US" altLang="zh-CN" dirty="0" err="1"/>
              <a:t>Sneset</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10</a:t>
            </a:fld>
            <a:endParaRPr kumimoji="1" lang="zh-CN" altLang="en-US"/>
          </a:p>
        </p:txBody>
      </p:sp>
    </p:spTree>
    <p:extLst>
      <p:ext uri="{BB962C8B-B14F-4D97-AF65-F5344CB8AC3E}">
        <p14:creationId xmlns:p14="http://schemas.microsoft.com/office/powerpoint/2010/main" val="272762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Specifically, </a:t>
            </a:r>
            <a:r>
              <a:rPr kumimoji="1" lang="en-US" altLang="zh-CN" dirty="0" err="1"/>
              <a:t>Sneset</a:t>
            </a:r>
            <a:r>
              <a:rPr kumimoji="1" lang="en-US" altLang="zh-CN" dirty="0"/>
              <a:t> has 6 context information metrics such as date, hour, city etc.</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11</a:t>
            </a:fld>
            <a:endParaRPr kumimoji="1" lang="zh-CN" altLang="en-US"/>
          </a:p>
        </p:txBody>
      </p:sp>
    </p:spTree>
    <p:extLst>
      <p:ext uri="{BB962C8B-B14F-4D97-AF65-F5344CB8AC3E}">
        <p14:creationId xmlns:p14="http://schemas.microsoft.com/office/powerpoint/2010/main" val="292610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Seven metrics of </a:t>
            </a:r>
            <a:r>
              <a:rPr lang="en" altLang="zh-CN" b="1" dirty="0">
                <a:latin typeface="PingFang SC" panose="020B0400000000000000" pitchFamily="34" charset="-122"/>
                <a:ea typeface="PingFang SC" panose="020B0400000000000000" pitchFamily="34" charset="-122"/>
              </a:rPr>
              <a:t>Link &amp; Physical Layer such as the </a:t>
            </a:r>
            <a:r>
              <a:rPr lang="en" altLang="zh-CN" b="1" dirty="0" err="1">
                <a:latin typeface="PingFang SC" panose="020B0400000000000000" pitchFamily="34" charset="-122"/>
                <a:ea typeface="PingFang SC" panose="020B0400000000000000" pitchFamily="34" charset="-122"/>
              </a:rPr>
              <a:t>cpu</a:t>
            </a:r>
            <a:r>
              <a:rPr lang="en" altLang="zh-CN" b="1" dirty="0">
                <a:latin typeface="PingFang SC" panose="020B0400000000000000" pitchFamily="34" charset="-122"/>
                <a:ea typeface="PingFang SC" panose="020B0400000000000000" pitchFamily="34" charset="-122"/>
              </a:rPr>
              <a:t>, memory, and I/O utilization.</a:t>
            </a:r>
          </a:p>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12</a:t>
            </a:fld>
            <a:endParaRPr kumimoji="1" lang="zh-CN" altLang="en-US"/>
          </a:p>
        </p:txBody>
      </p:sp>
    </p:spTree>
    <p:extLst>
      <p:ext uri="{BB962C8B-B14F-4D97-AF65-F5344CB8AC3E}">
        <p14:creationId xmlns:p14="http://schemas.microsoft.com/office/powerpoint/2010/main" val="389171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Four metrics of network layer, such as the internal network loss rate and round trip time.</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13</a:t>
            </a:fld>
            <a:endParaRPr kumimoji="1" lang="zh-CN" altLang="en-US"/>
          </a:p>
        </p:txBody>
      </p:sp>
    </p:spTree>
    <p:extLst>
      <p:ext uri="{BB962C8B-B14F-4D97-AF65-F5344CB8AC3E}">
        <p14:creationId xmlns:p14="http://schemas.microsoft.com/office/powerpoint/2010/main" val="3892699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2 metrics of Transports layer, which is the TCP one-time success rate and one round connection time.</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14</a:t>
            </a:fld>
            <a:endParaRPr kumimoji="1" lang="zh-CN" altLang="en-US"/>
          </a:p>
        </p:txBody>
      </p:sp>
    </p:spTree>
    <p:extLst>
      <p:ext uri="{BB962C8B-B14F-4D97-AF65-F5344CB8AC3E}">
        <p14:creationId xmlns:p14="http://schemas.microsoft.com/office/powerpoint/2010/main" val="3759459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application layer, layer 5, we have 5 metrics.</a:t>
            </a:r>
          </a:p>
          <a:p>
            <a:r>
              <a:rPr kumimoji="1" lang="en-US" altLang="zh-CN" dirty="0"/>
              <a:t>Three of them are about the operating status of </a:t>
            </a:r>
            <a:r>
              <a:rPr kumimoji="1" lang="en-US" altLang="zh-CN" dirty="0" err="1"/>
              <a:t>Tengine</a:t>
            </a:r>
            <a:r>
              <a:rPr kumimoji="1" lang="en-US" altLang="zh-CN" dirty="0"/>
              <a:t>, </a:t>
            </a:r>
            <a:r>
              <a:rPr lang="en" altLang="zh-CN" dirty="0"/>
              <a:t>while the other two are QoE metrics: stall ratio and startup delay.</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15</a:t>
            </a:fld>
            <a:endParaRPr kumimoji="1" lang="zh-CN" altLang="en-US"/>
          </a:p>
        </p:txBody>
      </p:sp>
    </p:spTree>
    <p:extLst>
      <p:ext uri="{BB962C8B-B14F-4D97-AF65-F5344CB8AC3E}">
        <p14:creationId xmlns:p14="http://schemas.microsoft.com/office/powerpoint/2010/main" val="3622873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picture, we introduce the overall architecture of our data collection system, which mainly</a:t>
            </a:r>
            <a:r>
              <a:rPr lang="en" altLang="zh-CN" sz="1800" dirty="0">
                <a:effectLst/>
                <a:latin typeface="LinLibertineT"/>
              </a:rPr>
              <a:t> consists of three components, located at end-user devices, edge sites, and the centralized cloud, respectively.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16</a:t>
            </a:fld>
            <a:endParaRPr kumimoji="1" lang="zh-CN" altLang="en-US"/>
          </a:p>
        </p:txBody>
      </p:sp>
    </p:spTree>
    <p:extLst>
      <p:ext uri="{BB962C8B-B14F-4D97-AF65-F5344CB8AC3E}">
        <p14:creationId xmlns:p14="http://schemas.microsoft.com/office/powerpoint/2010/main" val="146313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Media Player on end-users</a:t>
            </a:r>
            <a:r>
              <a:rPr lang="en-US" altLang="zh-CN" dirty="0"/>
              <a:t>’</a:t>
            </a:r>
            <a:r>
              <a:rPr lang="en" altLang="zh-CN" dirty="0"/>
              <a:t>devices utilizes various protocols such as HTTPS/RTMP/WebRTC to download video chunks from the allocated edge sites. The Analytics Client collects various events and properties from the Media Player, transforms to the necessary metrics, and transfers to an analytics server in the same edge sites. </a:t>
            </a:r>
          </a:p>
          <a:p>
            <a:endParaRPr lang="en" altLang="zh-CN" dirty="0"/>
          </a:p>
          <a:p>
            <a:r>
              <a:rPr lang="en" altLang="zh-CN" dirty="0"/>
              <a:t>The analytics server aggregates these metrics from thousands of end-users at the same edge site within a coarser time granularity to produce the aggregated QoE metrics. Moreover, tsar is utilized to collect the QoS telemetry data.</a:t>
            </a:r>
          </a:p>
          <a:p>
            <a:endParaRPr lang="en" altLang="zh-CN" dirty="0"/>
          </a:p>
          <a:p>
            <a:r>
              <a:rPr lang="en" altLang="zh-CN" dirty="0"/>
              <a:t>The QoS and QoE data stored at each edge site are merged and transmitted to the central cloud through HTTPS, and then fed into typical message queues for further online and offline processing.</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17</a:t>
            </a:fld>
            <a:endParaRPr kumimoji="1" lang="zh-CN" altLang="en-US"/>
          </a:p>
        </p:txBody>
      </p:sp>
    </p:spTree>
    <p:extLst>
      <p:ext uri="{BB962C8B-B14F-4D97-AF65-F5344CB8AC3E}">
        <p14:creationId xmlns:p14="http://schemas.microsoft.com/office/powerpoint/2010/main" val="200156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next part of our paper involves both qualitative and quantitative analysis of how different QoS metrics influence QoE metrics.</a:t>
            </a:r>
          </a:p>
          <a:p>
            <a:endParaRPr kumimoji="1" lang="en" altLang="zh-CN" b="1" dirty="0">
              <a:solidFill>
                <a:srgbClr val="0070C0"/>
              </a:solidFill>
              <a:latin typeface="Calibri" panose="020F0502020204030204" pitchFamily="34" charset="0"/>
              <a:cs typeface="Calibri" panose="020F0502020204030204" pitchFamily="34" charset="0"/>
            </a:endParaRPr>
          </a:p>
          <a:p>
            <a:r>
              <a:rPr kumimoji="1" lang="en" altLang="zh-CN" b="1" dirty="0">
                <a:solidFill>
                  <a:srgbClr val="0070C0"/>
                </a:solidFill>
                <a:latin typeface="Calibri" panose="020F0502020204030204" pitchFamily="34" charset="0"/>
                <a:cs typeface="Calibri" panose="020F0502020204030204" pitchFamily="34" charset="0"/>
              </a:rPr>
              <a:t>For qualitative analytics, we mainly utilize the Kendall correlation and the Information Gain.</a:t>
            </a:r>
            <a:endParaRPr lang="en" altLang="zh-CN" dirty="0"/>
          </a:p>
          <a:p>
            <a:r>
              <a:rPr lang="en" altLang="zh-CN" dirty="0"/>
              <a:t>Kendall correlation provides a first order summary of monotone relationships between QoS metrics and the corresponding QoE metric. The information gain can corroborate or augment the correlation when the relationship is not monotone. Further, it provides a more in-depth understanding of the interaction among the QoS metrics by extending to the multivariate case.</a:t>
            </a:r>
          </a:p>
          <a:p>
            <a:endParaRPr kumimoji="1" lang="en" altLang="zh-CN" dirty="0"/>
          </a:p>
          <a:p>
            <a:r>
              <a:rPr kumimoji="1" lang="en" altLang="zh-CN" dirty="0"/>
              <a:t>Here the main implications are: </a:t>
            </a:r>
          </a:p>
          <a:p>
            <a:pPr marL="228600" indent="-228600">
              <a:buAutoNum type="arabicParenBoth"/>
            </a:pPr>
            <a:r>
              <a:rPr kumimoji="1" lang="en" altLang="zh-CN" dirty="0"/>
              <a:t> QoS metrics related to end-to-end performance are the most influential factors for QoE.</a:t>
            </a:r>
          </a:p>
          <a:p>
            <a:pPr marL="228600" indent="-228600">
              <a:buAutoNum type="arabicParenBoth"/>
            </a:pPr>
            <a:r>
              <a:rPr kumimoji="1" lang="en" altLang="zh-CN" dirty="0"/>
              <a:t> Since the value of memory utilization is close to zero, edge service providers may consider to co-locate the memory-intensive services with the VSAs.</a:t>
            </a:r>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18</a:t>
            </a:fld>
            <a:endParaRPr kumimoji="1" lang="zh-CN" altLang="en-US"/>
          </a:p>
        </p:txBody>
      </p:sp>
    </p:spTree>
    <p:extLst>
      <p:ext uri="{BB962C8B-B14F-4D97-AF65-F5344CB8AC3E}">
        <p14:creationId xmlns:p14="http://schemas.microsoft.com/office/powerpoint/2010/main" val="240718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utilize 6 regression models to quantitative analyses the QoS and QoE relationship.</a:t>
            </a:r>
          </a:p>
          <a:p>
            <a:r>
              <a:rPr kumimoji="1" lang="en-US" altLang="zh-CN" dirty="0"/>
              <a:t>In this picture, we present the feature importance of </a:t>
            </a:r>
            <a:r>
              <a:rPr kumimoji="1" lang="en-US" altLang="zh-CN" dirty="0" err="1"/>
              <a:t>Catboost</a:t>
            </a:r>
            <a:r>
              <a:rPr kumimoji="1" lang="en-US" altLang="zh-CN" dirty="0"/>
              <a:t> in both domain-.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main implication are: </a:t>
            </a:r>
            <a:r>
              <a:rPr kumimoji="1" lang="en-US" altLang="zh-CN" dirty="0">
                <a:solidFill>
                  <a:schemeClr val="tx1"/>
                </a:solidFill>
                <a:latin typeface="PingFang SC" panose="020B0400000000000000" pitchFamily="34" charset="-122"/>
                <a:ea typeface="PingFang SC" panose="020B0400000000000000" pitchFamily="34" charset="-122"/>
              </a:rPr>
              <a:t>One-size-fits-all QoS-based QoE prediction model aren’t appliable, which need specific design for each domain or edge sites.</a:t>
            </a:r>
            <a:endParaRPr kumimoji="1" lang="en-US" altLang="zh-CN" dirty="0"/>
          </a:p>
          <a:p>
            <a:r>
              <a:rPr kumimoji="1" lang="en-US" altLang="zh-CN" dirty="0"/>
              <a:t>Please refer to our paper for more results and analysis.</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19</a:t>
            </a:fld>
            <a:endParaRPr kumimoji="1" lang="zh-CN" altLang="en-US"/>
          </a:p>
        </p:txBody>
      </p:sp>
    </p:spTree>
    <p:extLst>
      <p:ext uri="{BB962C8B-B14F-4D97-AF65-F5344CB8AC3E}">
        <p14:creationId xmlns:p14="http://schemas.microsoft.com/office/powerpoint/2010/main" val="162080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Calibri" panose="020F0502020204030204" pitchFamily="34" charset="0"/>
                <a:cs typeface="Calibri" panose="020F0502020204030204" pitchFamily="34" charset="0"/>
              </a:rPr>
              <a:t>Nowadays,</a:t>
            </a:r>
            <a:r>
              <a:rPr kumimoji="1" lang="en-US" altLang="zh-CN" dirty="0">
                <a:latin typeface="Calibri" panose="020F0502020204030204" pitchFamily="34" charset="0"/>
                <a:cs typeface="Calibri" panose="020F0502020204030204" pitchFamily="34" charset="0"/>
              </a:rPr>
              <a:t> video streaming applications (VSAs) are gaining momentum and occupy much of our daily lives, which can be categorized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latin typeface="Calibri" panose="020F0502020204030204" pitchFamily="34" charset="0"/>
              <a:cs typeface="Calibri" panose="020F0502020204030204" pitchFamily="34" charset="0"/>
            </a:endParaRPr>
          </a:p>
          <a:p>
            <a:endParaRPr kumimoji="1" lang="en" altLang="zh-CN" dirty="0">
              <a:latin typeface="Calibri" panose="020F0502020204030204" pitchFamily="34" charset="0"/>
              <a:cs typeface="Calibri" panose="020F0502020204030204" pitchFamily="34" charset="0"/>
            </a:endParaRPr>
          </a:p>
          <a:p>
            <a:endParaRPr kumimoji="1" lang="zh-CN" altLang="en-US" sz="2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a:t>
            </a:fld>
            <a:endParaRPr kumimoji="1" lang="zh-CN" altLang="en-US"/>
          </a:p>
        </p:txBody>
      </p:sp>
    </p:spTree>
    <p:extLst>
      <p:ext uri="{BB962C8B-B14F-4D97-AF65-F5344CB8AC3E}">
        <p14:creationId xmlns:p14="http://schemas.microsoft.com/office/powerpoint/2010/main" val="2359321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also discuss some potential data-centric problems that need further efforts to overcame.</a:t>
            </a:r>
          </a:p>
          <a:p>
            <a:pPr marL="228600" indent="-228600">
              <a:buAutoNum type="arabicPeriod"/>
            </a:pPr>
            <a:r>
              <a:rPr lang="en" altLang="zh-CN" dirty="0"/>
              <a:t>Data collection requires both lightweight implementations and low runtime costs. The former entails collecting data in a non-intrusive manner to minimize modifications to the existing codebase. The latter requires minimizing the impact of data collection on application performance, such as delay and throughput, during runtime.</a:t>
            </a:r>
          </a:p>
          <a:p>
            <a:pPr marL="228600" indent="-228600">
              <a:buAutoNum type="arabicPeriod"/>
            </a:pPr>
            <a:r>
              <a:rPr lang="en" altLang="zh-CN" dirty="0"/>
              <a:t>data processing, which generally includes the cleaning, transforming, and augmenting raw data for downstream tasks. Each edge site generates massive daily data volumes, contributing to the overall data scale of NEP reaching petabytes. Filtering redundant information and reducing complexity (feature size or sample size) are crucial for resource-constrained edge sites. In contrast, data augmentation enhances diversity and addresses class imbalance issues.</a:t>
            </a:r>
          </a:p>
          <a:p>
            <a:pPr marL="228600" indent="-228600">
              <a:buAutoNum type="arabicPeriod"/>
            </a:pPr>
            <a:r>
              <a:rPr lang="en" altLang="zh-CN" dirty="0"/>
              <a:t>Currently, each edge site transmits all QoS and QoE to the centralized cloud for management via HTTPS. However, the centralized data management exist the limitations of significant network bandwidth overhead and transmission time consumption. To address these challenges, there is an urgent need for a cloud-edge collaborative distributed data management system.</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20</a:t>
            </a:fld>
            <a:endParaRPr kumimoji="1" lang="zh-CN" altLang="en-US"/>
          </a:p>
        </p:txBody>
      </p:sp>
    </p:spTree>
    <p:extLst>
      <p:ext uri="{BB962C8B-B14F-4D97-AF65-F5344CB8AC3E}">
        <p14:creationId xmlns:p14="http://schemas.microsoft.com/office/powerpoint/2010/main" val="158115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collection involves gathering and acquiring data, which fundamentally determines its quality and quantity. </a:t>
            </a:r>
          </a:p>
          <a:p>
            <a:r>
              <a:rPr lang="en" altLang="zh-CN" dirty="0"/>
              <a:t>The challenge is to accurately reflect end users’ QoE while minimizing costs. </a:t>
            </a:r>
          </a:p>
          <a:p>
            <a:r>
              <a:rPr lang="en" altLang="zh-CN" dirty="0"/>
              <a:t>This may include efforts towards lightweight implementations, low runtime costs, and efficient integration with both internal and external datasets.</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21</a:t>
            </a:fld>
            <a:endParaRPr kumimoji="1" lang="zh-CN" altLang="en-US"/>
          </a:p>
        </p:txBody>
      </p:sp>
    </p:spTree>
    <p:extLst>
      <p:ext uri="{BB962C8B-B14F-4D97-AF65-F5344CB8AC3E}">
        <p14:creationId xmlns:p14="http://schemas.microsoft.com/office/powerpoint/2010/main" val="690362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preparation involves pre-processing raw data for upper-layer management and analytics. </a:t>
            </a:r>
          </a:p>
          <a:p>
            <a:r>
              <a:rPr lang="en" altLang="zh-CN" dirty="0"/>
              <a:t>Currently, the daily data volumes of each edge site is approximately terabytes. </a:t>
            </a:r>
          </a:p>
          <a:p>
            <a:r>
              <a:rPr lang="en" altLang="zh-CN" dirty="0"/>
              <a:t>Thus, filtering redundant information is crucial for resource-constrained edge sites.</a:t>
            </a:r>
          </a:p>
          <a:p>
            <a:r>
              <a:rPr lang="en" altLang="zh-CN" dirty="0"/>
              <a:t>Additionally, data augmentation is necessary to address imbalanced classes.</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22</a:t>
            </a:fld>
            <a:endParaRPr kumimoji="1" lang="zh-CN" altLang="en-US"/>
          </a:p>
        </p:txBody>
      </p:sp>
    </p:spTree>
    <p:extLst>
      <p:ext uri="{BB962C8B-B14F-4D97-AF65-F5344CB8AC3E}">
        <p14:creationId xmlns:p14="http://schemas.microsoft.com/office/powerpoint/2010/main" val="237145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Existing centralized data management systems suffer from significant network overhead and long transmission times. </a:t>
            </a:r>
          </a:p>
          <a:p>
            <a:r>
              <a:rPr lang="en" altLang="zh-CN" dirty="0"/>
              <a:t>To overcome these challenges, a cloud-edge collaborative data management approach is urgently needed. </a:t>
            </a:r>
          </a:p>
          <a:p>
            <a:r>
              <a:rPr lang="en" altLang="zh-CN" dirty="0"/>
              <a:t>This approach faces three unique challenges:</a:t>
            </a:r>
          </a:p>
          <a:p>
            <a:endParaRPr lang="en" altLang="zh-CN" dirty="0"/>
          </a:p>
          <a:p>
            <a:r>
              <a:rPr lang="en" altLang="zh-CN" dirty="0"/>
              <a:t>Handling diverse underlying data types.</a:t>
            </a:r>
          </a:p>
          <a:p>
            <a:r>
              <a:rPr lang="en" altLang="zh-CN" dirty="0"/>
              <a:t>Managing large-scale, geo-distributed sites connected through WAN.</a:t>
            </a:r>
          </a:p>
          <a:p>
            <a:r>
              <a:rPr lang="en" altLang="zh-CN" dirty="0"/>
              <a:t>Implementing automated materialized views to ensure low latency and high throughput for concurrent query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dirty="0">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23</a:t>
            </a:fld>
            <a:endParaRPr kumimoji="1" lang="zh-CN" altLang="en-US"/>
          </a:p>
        </p:txBody>
      </p:sp>
    </p:spTree>
    <p:extLst>
      <p:ext uri="{BB962C8B-B14F-4D97-AF65-F5344CB8AC3E}">
        <p14:creationId xmlns:p14="http://schemas.microsoft.com/office/powerpoint/2010/main" val="204016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24</a:t>
            </a:fld>
            <a:endParaRPr kumimoji="1" lang="zh-CN" altLang="en-US"/>
          </a:p>
        </p:txBody>
      </p:sp>
    </p:spTree>
    <p:extLst>
      <p:ext uri="{BB962C8B-B14F-4D97-AF65-F5344CB8AC3E}">
        <p14:creationId xmlns:p14="http://schemas.microsoft.com/office/powerpoint/2010/main" val="294751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LinLibertineT"/>
              </a:rPr>
              <a:t>According to Statista, the </a:t>
            </a:r>
            <a:r>
              <a:rPr lang="en" altLang="zh-CN" sz="1800" b="1" dirty="0">
                <a:solidFill>
                  <a:srgbClr val="FF0000"/>
                </a:solidFill>
                <a:effectLst/>
                <a:latin typeface="LinLibertineT"/>
              </a:rPr>
              <a:t>global user base </a:t>
            </a:r>
            <a:r>
              <a:rPr lang="en" altLang="zh-CN" sz="1800" dirty="0">
                <a:effectLst/>
                <a:latin typeface="LinLibertineT"/>
              </a:rPr>
              <a:t>for VSA applications has grown to 2 billion.</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3</a:t>
            </a:fld>
            <a:endParaRPr kumimoji="1" lang="zh-CN" altLang="en-US"/>
          </a:p>
        </p:txBody>
      </p:sp>
    </p:spTree>
    <p:extLst>
      <p:ext uri="{BB962C8B-B14F-4D97-AF65-F5344CB8AC3E}">
        <p14:creationId xmlns:p14="http://schemas.microsoft.com/office/powerpoint/2010/main" val="85057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LinLibertineT"/>
              </a:rPr>
              <a:t>Therefore</a:t>
            </a:r>
            <a:r>
              <a:rPr lang="en-US" altLang="zh-CN" sz="1800" dirty="0">
                <a:effectLst/>
                <a:latin typeface="LinLibertineT"/>
              </a:rPr>
              <a:t>, </a:t>
            </a:r>
            <a:r>
              <a:rPr lang="en" altLang="zh-CN" sz="2800" dirty="0"/>
              <a:t>traditional centralized clouds (few sites connected by LAN) are struggling to provide a one-size-fits-all solution. As a result, more VSAs are being deployed in a decentralized manner on public edge platforms.</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4</a:t>
            </a:fld>
            <a:endParaRPr kumimoji="1" lang="zh-CN" altLang="en-US"/>
          </a:p>
        </p:txBody>
      </p:sp>
    </p:spTree>
    <p:extLst>
      <p:ext uri="{BB962C8B-B14F-4D97-AF65-F5344CB8AC3E}">
        <p14:creationId xmlns:p14="http://schemas.microsoft.com/office/powerpoint/2010/main" val="336833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work is based on </a:t>
            </a:r>
            <a:r>
              <a:rPr kumimoji="1" lang="en-US" altLang="zh-CN" b="1" dirty="0">
                <a:solidFill>
                  <a:srgbClr val="007CC3"/>
                </a:solidFill>
                <a:latin typeface="Calibri" panose="020F0502020204030204" pitchFamily="34" charset="0"/>
                <a:cs typeface="Calibri" panose="020F0502020204030204" pitchFamily="34" charset="0"/>
              </a:rPr>
              <a:t>Alibaba ENS, one of the leading edge platform in China.</a:t>
            </a:r>
          </a:p>
          <a:p>
            <a:r>
              <a:rPr kumimoji="1" lang="en-US" altLang="zh-CN" b="1" dirty="0">
                <a:solidFill>
                  <a:srgbClr val="007CC3"/>
                </a:solidFill>
                <a:latin typeface="Calibri" panose="020F0502020204030204" pitchFamily="34" charset="0"/>
                <a:cs typeface="Calibri" panose="020F0502020204030204" pitchFamily="34" charset="0"/>
              </a:rPr>
              <a:t>Specifically, it is built atop Alibaba CDN, it c</a:t>
            </a:r>
            <a:r>
              <a:rPr kumimoji="1" lang="en-US" altLang="zh-CN" dirty="0">
                <a:latin typeface="Calibri" panose="020F0502020204030204" pitchFamily="34" charset="0"/>
                <a:cs typeface="Calibri" panose="020F0502020204030204" pitchFamily="34" charset="0"/>
              </a:rPr>
              <a:t>ooperate with third-party IDCs and network operators, and has more than two thousands and eight hundreds edge sites globally and nearly 800 edge sites in China. </a:t>
            </a:r>
          </a:p>
          <a:p>
            <a:r>
              <a:rPr kumimoji="1" lang="en-US" altLang="zh-CN" dirty="0">
                <a:latin typeface="Calibri" panose="020F0502020204030204" pitchFamily="34" charset="0"/>
                <a:cs typeface="Calibri" panose="020F0502020204030204" pitchFamily="34" charset="0"/>
              </a:rPr>
              <a:t>It also provides </a:t>
            </a:r>
            <a:r>
              <a:rPr kumimoji="1" lang="en" altLang="zh-CN" dirty="0">
                <a:latin typeface="Calibri" panose="020F0502020204030204" pitchFamily="34" charset="0"/>
                <a:cs typeface="Calibri" panose="020F0502020204030204" pitchFamily="34" charset="0"/>
              </a:rPr>
              <a:t>comprehensive services:</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5</a:t>
            </a:fld>
            <a:endParaRPr kumimoji="1" lang="zh-CN" altLang="en-US"/>
          </a:p>
        </p:txBody>
      </p:sp>
    </p:spTree>
    <p:extLst>
      <p:ext uri="{BB962C8B-B14F-4D97-AF65-F5344CB8AC3E}">
        <p14:creationId xmlns:p14="http://schemas.microsoft.com/office/powerpoint/2010/main" val="333115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both academic and industry, </a:t>
            </a:r>
            <a:r>
              <a:rPr kumimoji="1" lang="en-US" altLang="zh-CN" b="1" i="1" dirty="0">
                <a:solidFill>
                  <a:srgbClr val="007CC3"/>
                </a:solidFill>
                <a:latin typeface="Calibri" panose="020F0502020204030204" pitchFamily="34" charset="0"/>
                <a:cs typeface="Calibri" panose="020F0502020204030204" pitchFamily="34" charset="0"/>
              </a:rPr>
              <a:t>QoS </a:t>
            </a:r>
            <a:r>
              <a:rPr kumimoji="1" lang="en-US" altLang="zh-CN" b="1" i="0" dirty="0">
                <a:solidFill>
                  <a:srgbClr val="007CC3"/>
                </a:solidFill>
                <a:latin typeface="Calibri" panose="020F0502020204030204" pitchFamily="34" charset="0"/>
                <a:cs typeface="Calibri" panose="020F0502020204030204" pitchFamily="34" charset="0"/>
              </a:rPr>
              <a:t>optimization has been a widely researched topic for many years.</a:t>
            </a:r>
          </a:p>
          <a:p>
            <a:r>
              <a:rPr kumimoji="1" lang="en" altLang="zh-CN" dirty="0">
                <a:latin typeface="Calibri" panose="020F0502020204030204" pitchFamily="34" charset="0"/>
                <a:cs typeface="Calibri" panose="020F0502020204030204" pitchFamily="34" charset="0"/>
              </a:rPr>
              <a:t>QoS refers to the service quality of each component within end-to-end video delivery system such as the loss rate and delay of various layers.</a:t>
            </a:r>
          </a:p>
          <a:p>
            <a:endParaRPr kumimoji="1" lang="en" altLang="zh-CN" i="0" dirty="0">
              <a:latin typeface="Calibri" panose="020F0502020204030204" pitchFamily="34" charset="0"/>
              <a:cs typeface="Calibri" panose="020F0502020204030204" pitchFamily="34" charset="0"/>
            </a:endParaRPr>
          </a:p>
          <a:p>
            <a:r>
              <a:rPr kumimoji="1" lang="en" altLang="zh-CN" i="0" dirty="0">
                <a:latin typeface="Calibri" panose="020F0502020204030204" pitchFamily="34" charset="0"/>
                <a:cs typeface="Calibri" panose="020F0502020204030204" pitchFamily="34" charset="0"/>
              </a:rPr>
              <a:t>The following picture shows an example of </a:t>
            </a:r>
            <a:r>
              <a:rPr kumimoji="1" lang="en" altLang="zh-CN" dirty="0">
                <a:latin typeface="Calibri" panose="020F0502020204030204" pitchFamily="34" charset="0"/>
                <a:cs typeface="Calibri" panose="020F0502020204030204" pitchFamily="34" charset="0"/>
              </a:rPr>
              <a:t>end-to-end video delivery path. The end-users connect to the nearby edge sites through ISP gateway. </a:t>
            </a:r>
          </a:p>
          <a:p>
            <a:r>
              <a:rPr kumimoji="1" lang="en" altLang="zh-CN" dirty="0">
                <a:latin typeface="Calibri" panose="020F0502020204030204" pitchFamily="34" charset="0"/>
                <a:cs typeface="Calibri" panose="020F0502020204030204" pitchFamily="34" charset="0"/>
              </a:rPr>
              <a:t>There are also some circumstances</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that the edge site within the ISP local zone, so the end-user directly connects to the edge sites without passing the ISP gateway.</a:t>
            </a:r>
            <a:endParaRPr kumimoji="1" lang="en" altLang="zh-CN" dirty="0">
              <a:latin typeface="Calibri" panose="020F0502020204030204" pitchFamily="34" charset="0"/>
              <a:cs typeface="Calibri" panose="020F0502020204030204" pitchFamily="34" charset="0"/>
            </a:endParaRPr>
          </a:p>
          <a:p>
            <a:r>
              <a:rPr kumimoji="1" lang="en" altLang="zh-CN" i="0" dirty="0">
                <a:latin typeface="Calibri" panose="020F0502020204030204" pitchFamily="34" charset="0"/>
                <a:cs typeface="Calibri" panose="020F0502020204030204" pitchFamily="34" charset="0"/>
              </a:rPr>
              <a:t>If the edge sites don’t contain the required data, it will fetch from the content origin sites.</a:t>
            </a:r>
            <a:endParaRPr kumimoji="1" lang="zh-CN" altLang="en-US" i="0"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6</a:t>
            </a:fld>
            <a:endParaRPr kumimoji="1" lang="zh-CN" altLang="en-US"/>
          </a:p>
        </p:txBody>
      </p:sp>
    </p:spTree>
    <p:extLst>
      <p:ext uri="{BB962C8B-B14F-4D97-AF65-F5344CB8AC3E}">
        <p14:creationId xmlns:p14="http://schemas.microsoft.com/office/powerpoint/2010/main" val="290903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recent years, QoE has become the focus of people's attention.</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7</a:t>
            </a:fld>
            <a:endParaRPr kumimoji="1" lang="zh-CN" altLang="en-US"/>
          </a:p>
        </p:txBody>
      </p:sp>
    </p:spTree>
    <p:extLst>
      <p:ext uri="{BB962C8B-B14F-4D97-AF65-F5344CB8AC3E}">
        <p14:creationId xmlns:p14="http://schemas.microsoft.com/office/powerpoint/2010/main" val="129537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Overall, the QoS has a direct impact on QoE, which finally influence the business outcomes such as the </a:t>
            </a:r>
            <a:r>
              <a:rPr kumimoji="1" lang="en" altLang="zh-CN" sz="12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conversion rate and market share</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8</a:t>
            </a:fld>
            <a:endParaRPr kumimoji="1" lang="zh-CN" altLang="en-US"/>
          </a:p>
        </p:txBody>
      </p:sp>
    </p:spTree>
    <p:extLst>
      <p:ext uri="{BB962C8B-B14F-4D97-AF65-F5344CB8AC3E}">
        <p14:creationId xmlns:p14="http://schemas.microsoft.com/office/powerpoint/2010/main" val="337357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However, the existing open source datasets fall short in two aspects:</a:t>
            </a:r>
          </a:p>
          <a:p>
            <a:r>
              <a:rPr kumimoji="1" lang="en" altLang="zh-CN" dirty="0"/>
              <a:t>The first one is comprehensive coverage of both QoS and QoE metrics</a:t>
            </a:r>
          </a:p>
          <a:p>
            <a:r>
              <a:rPr kumimoji="1" lang="en" altLang="zh-CN" dirty="0"/>
              <a:t>The second one is collected from large-scale platform in the wild.</a:t>
            </a:r>
          </a:p>
          <a:p>
            <a:r>
              <a:rPr kumimoji="1" lang="en" altLang="zh-CN" dirty="0"/>
              <a:t>For example, the existing open-source datasets that contain QoE metrics are mainly collected from self-developed testbeds.</a:t>
            </a:r>
            <a:endParaRPr kumimoji="1" lang="zh-CN" altLang="en-US" dirty="0"/>
          </a:p>
        </p:txBody>
      </p:sp>
      <p:sp>
        <p:nvSpPr>
          <p:cNvPr id="4" name="灯片编号占位符 3"/>
          <p:cNvSpPr>
            <a:spLocks noGrp="1"/>
          </p:cNvSpPr>
          <p:nvPr>
            <p:ph type="sldNum" sz="quarter" idx="5"/>
          </p:nvPr>
        </p:nvSpPr>
        <p:spPr/>
        <p:txBody>
          <a:bodyPr/>
          <a:lstStyle/>
          <a:p>
            <a:fld id="{43FFE38A-DEA1-7144-A6E6-F79135C79D84}" type="slidenum">
              <a:rPr kumimoji="1" lang="zh-CN" altLang="en-US" smtClean="0"/>
              <a:t>9</a:t>
            </a:fld>
            <a:endParaRPr kumimoji="1" lang="zh-CN" altLang="en-US"/>
          </a:p>
        </p:txBody>
      </p:sp>
    </p:spTree>
    <p:extLst>
      <p:ext uri="{BB962C8B-B14F-4D97-AF65-F5344CB8AC3E}">
        <p14:creationId xmlns:p14="http://schemas.microsoft.com/office/powerpoint/2010/main" val="59519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C82F5-9F53-5F17-BA5E-7E82B18F128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46A4DC-27B8-3DE8-8F61-FCC349B19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8CE4301-AAC2-6E33-8693-35C255C39584}"/>
              </a:ext>
            </a:extLst>
          </p:cNvPr>
          <p:cNvSpPr>
            <a:spLocks noGrp="1"/>
          </p:cNvSpPr>
          <p:nvPr>
            <p:ph type="dt" sz="half" idx="10"/>
          </p:nvPr>
        </p:nvSpPr>
        <p:spPr/>
        <p:txBody>
          <a:bodyPr/>
          <a:lstStyle/>
          <a:p>
            <a:fld id="{CAF48433-AC16-3D4F-93AA-4CE928EC1ADA}"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CD728513-2B46-19BC-80B3-0287F4D50C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0BE52ED-C47F-106A-63D7-D39481E40C85}"/>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99731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370E8-27A7-5DF1-546A-7FD66A2C4A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106DD17-2937-24C9-CCE0-71C40C6089D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3A02C98-43A6-43A3-C6A7-2A753D9DC74D}"/>
              </a:ext>
            </a:extLst>
          </p:cNvPr>
          <p:cNvSpPr>
            <a:spLocks noGrp="1"/>
          </p:cNvSpPr>
          <p:nvPr>
            <p:ph type="dt" sz="half" idx="10"/>
          </p:nvPr>
        </p:nvSpPr>
        <p:spPr/>
        <p:txBody>
          <a:bodyPr/>
          <a:lstStyle/>
          <a:p>
            <a:fld id="{6214EEAA-4099-A044-A513-0B70B4BC3A84}"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3A6EE3DE-344E-E10F-020B-88B85415C5E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D85C10F-4497-52B7-A330-F86AA0DCB323}"/>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71342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7513B41-7A02-3757-642B-2E47DFCB93A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25BA226-C81A-9C27-6B37-A53F904DA7C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541EF8-CA6A-A212-BABB-034F2FC0FC50}"/>
              </a:ext>
            </a:extLst>
          </p:cNvPr>
          <p:cNvSpPr>
            <a:spLocks noGrp="1"/>
          </p:cNvSpPr>
          <p:nvPr>
            <p:ph type="dt" sz="half" idx="10"/>
          </p:nvPr>
        </p:nvSpPr>
        <p:spPr/>
        <p:txBody>
          <a:bodyPr/>
          <a:lstStyle/>
          <a:p>
            <a:fld id="{E26F6424-1FFB-2444-B431-66FDE1AD949F}"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C367BF49-F0A5-2EC8-1C16-70ED1AF7BC9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9A2D1A3-EE3F-DC1F-021A-6E5909A3F8B3}"/>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183419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D5144-5590-019B-8F17-BC8FE5F2F9E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78C54D4-AC4A-3E0E-11BD-BD047944461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D09E20E-43FC-D9EB-A566-2884F5E8CFA7}"/>
              </a:ext>
            </a:extLst>
          </p:cNvPr>
          <p:cNvSpPr>
            <a:spLocks noGrp="1"/>
          </p:cNvSpPr>
          <p:nvPr>
            <p:ph type="dt" sz="half" idx="10"/>
          </p:nvPr>
        </p:nvSpPr>
        <p:spPr/>
        <p:txBody>
          <a:bodyPr/>
          <a:lstStyle/>
          <a:p>
            <a:fld id="{6A3F3C07-AC11-A045-A0C4-1A90A5FBF8A6}"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52E96204-7ACA-FA70-A8CA-27117DD0C1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4311202-FC0E-FA9A-2E5C-F46F350A2C0D}"/>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178563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826C0-C53F-8ED7-1C12-9E4D2B977D6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5B90982-BB2E-3779-9835-476E083BF5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745FE52-39D3-2A3F-28E8-9FB39F0B73C9}"/>
              </a:ext>
            </a:extLst>
          </p:cNvPr>
          <p:cNvSpPr>
            <a:spLocks noGrp="1"/>
          </p:cNvSpPr>
          <p:nvPr>
            <p:ph type="dt" sz="half" idx="10"/>
          </p:nvPr>
        </p:nvSpPr>
        <p:spPr/>
        <p:txBody>
          <a:bodyPr/>
          <a:lstStyle/>
          <a:p>
            <a:fld id="{F9956690-1213-AC4A-AEAC-2567C1E04CD0}"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E7669EB8-4A25-10D3-8CDD-15C00D61DF3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5B37601-65E4-1228-981A-33EB0E45C071}"/>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3625508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E190D-2420-A93B-85DD-1B997106767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8AF6224-CA57-C0E1-9683-8732A8718A9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1B72A29-59F6-F746-C8DE-5F543F64133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3B35648-F6BC-5EE8-B2FA-4B995C7770F4}"/>
              </a:ext>
            </a:extLst>
          </p:cNvPr>
          <p:cNvSpPr>
            <a:spLocks noGrp="1"/>
          </p:cNvSpPr>
          <p:nvPr>
            <p:ph type="dt" sz="half" idx="10"/>
          </p:nvPr>
        </p:nvSpPr>
        <p:spPr/>
        <p:txBody>
          <a:bodyPr/>
          <a:lstStyle/>
          <a:p>
            <a:fld id="{7AA4E71D-BA1B-2341-A778-E70D481C42D1}" type="datetime1">
              <a:rPr kumimoji="1" lang="zh-CN" altLang="en-US" smtClean="0"/>
              <a:t>2024/7/14</a:t>
            </a:fld>
            <a:endParaRPr kumimoji="1" lang="zh-CN" altLang="en-US"/>
          </a:p>
        </p:txBody>
      </p:sp>
      <p:sp>
        <p:nvSpPr>
          <p:cNvPr id="6" name="页脚占位符 5">
            <a:extLst>
              <a:ext uri="{FF2B5EF4-FFF2-40B4-BE49-F238E27FC236}">
                <a16:creationId xmlns:a16="http://schemas.microsoft.com/office/drawing/2014/main" id="{C866B263-52A5-A6E8-B11C-55856CAFDC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209D5A9-2EC9-F42E-6FC2-540BAD1CA58F}"/>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274403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18C9E-404C-6AF3-DAF0-AF125C3FAC6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1E3B652-B5EC-7912-BA5C-E57531E3D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A49F987-56B1-368B-AA80-8A4E1169D09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47AD625-6E09-652A-31AC-2177176BA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2355C66-9773-F9CC-C81C-B5F7AB2767A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6A43723-F5F0-56F7-DF96-A3F68F61064E}"/>
              </a:ext>
            </a:extLst>
          </p:cNvPr>
          <p:cNvSpPr>
            <a:spLocks noGrp="1"/>
          </p:cNvSpPr>
          <p:nvPr>
            <p:ph type="dt" sz="half" idx="10"/>
          </p:nvPr>
        </p:nvSpPr>
        <p:spPr/>
        <p:txBody>
          <a:bodyPr/>
          <a:lstStyle/>
          <a:p>
            <a:fld id="{3A7CC598-87E3-5844-A782-54814272B0B3}" type="datetime1">
              <a:rPr kumimoji="1" lang="zh-CN" altLang="en-US" smtClean="0"/>
              <a:t>2024/7/14</a:t>
            </a:fld>
            <a:endParaRPr kumimoji="1" lang="zh-CN" altLang="en-US"/>
          </a:p>
        </p:txBody>
      </p:sp>
      <p:sp>
        <p:nvSpPr>
          <p:cNvPr id="8" name="页脚占位符 7">
            <a:extLst>
              <a:ext uri="{FF2B5EF4-FFF2-40B4-BE49-F238E27FC236}">
                <a16:creationId xmlns:a16="http://schemas.microsoft.com/office/drawing/2014/main" id="{5F98CBDB-7C3B-23B5-C784-5C93B0D743F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68E2B9B-6625-80A4-7A65-492545651D0F}"/>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409459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3D17B-A018-E902-9291-84D263583DE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EC8273-AE14-0A09-CE46-D9D1B12D2ABD}"/>
              </a:ext>
            </a:extLst>
          </p:cNvPr>
          <p:cNvSpPr>
            <a:spLocks noGrp="1"/>
          </p:cNvSpPr>
          <p:nvPr>
            <p:ph type="dt" sz="half" idx="10"/>
          </p:nvPr>
        </p:nvSpPr>
        <p:spPr/>
        <p:txBody>
          <a:bodyPr/>
          <a:lstStyle/>
          <a:p>
            <a:fld id="{7E38921C-64BA-6E4D-816B-CE67DD9D6F00}" type="datetime1">
              <a:rPr kumimoji="1" lang="zh-CN" altLang="en-US" smtClean="0"/>
              <a:t>2024/7/14</a:t>
            </a:fld>
            <a:endParaRPr kumimoji="1" lang="zh-CN" altLang="en-US"/>
          </a:p>
        </p:txBody>
      </p:sp>
      <p:sp>
        <p:nvSpPr>
          <p:cNvPr id="4" name="页脚占位符 3">
            <a:extLst>
              <a:ext uri="{FF2B5EF4-FFF2-40B4-BE49-F238E27FC236}">
                <a16:creationId xmlns:a16="http://schemas.microsoft.com/office/drawing/2014/main" id="{C5DAB35B-9615-5F58-60F0-3B64C491CC2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AFFC24F-6732-8854-57F8-9ED06A492BD6}"/>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297201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852C0D-AE4E-92AA-0D17-8C25D077F602}"/>
              </a:ext>
            </a:extLst>
          </p:cNvPr>
          <p:cNvSpPr>
            <a:spLocks noGrp="1"/>
          </p:cNvSpPr>
          <p:nvPr>
            <p:ph type="dt" sz="half" idx="10"/>
          </p:nvPr>
        </p:nvSpPr>
        <p:spPr/>
        <p:txBody>
          <a:bodyPr/>
          <a:lstStyle/>
          <a:p>
            <a:fld id="{9D8549BC-6129-4746-90CA-E14A89C21190}" type="datetime1">
              <a:rPr kumimoji="1" lang="zh-CN" altLang="en-US" smtClean="0"/>
              <a:t>2024/7/14</a:t>
            </a:fld>
            <a:endParaRPr kumimoji="1" lang="zh-CN" altLang="en-US"/>
          </a:p>
        </p:txBody>
      </p:sp>
      <p:sp>
        <p:nvSpPr>
          <p:cNvPr id="3" name="页脚占位符 2">
            <a:extLst>
              <a:ext uri="{FF2B5EF4-FFF2-40B4-BE49-F238E27FC236}">
                <a16:creationId xmlns:a16="http://schemas.microsoft.com/office/drawing/2014/main" id="{13EB6F00-D794-574A-7D5C-1CAA94704EA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FBFFB95-952C-B4CF-2E67-0423F518005D}"/>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375577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DA71C-4EE9-5ABB-8C99-C61FAC11285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20F1F06-FA6F-5580-F5FF-242877826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FBBCE64-8058-A0AF-6D50-96EC889CB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AB9D370-33B0-E08F-42ED-4D55DD0C06E1}"/>
              </a:ext>
            </a:extLst>
          </p:cNvPr>
          <p:cNvSpPr>
            <a:spLocks noGrp="1"/>
          </p:cNvSpPr>
          <p:nvPr>
            <p:ph type="dt" sz="half" idx="10"/>
          </p:nvPr>
        </p:nvSpPr>
        <p:spPr/>
        <p:txBody>
          <a:bodyPr/>
          <a:lstStyle/>
          <a:p>
            <a:fld id="{70822C70-2097-3346-AA14-EB36E9DFC225}" type="datetime1">
              <a:rPr kumimoji="1" lang="zh-CN" altLang="en-US" smtClean="0"/>
              <a:t>2024/7/14</a:t>
            </a:fld>
            <a:endParaRPr kumimoji="1" lang="zh-CN" altLang="en-US"/>
          </a:p>
        </p:txBody>
      </p:sp>
      <p:sp>
        <p:nvSpPr>
          <p:cNvPr id="6" name="页脚占位符 5">
            <a:extLst>
              <a:ext uri="{FF2B5EF4-FFF2-40B4-BE49-F238E27FC236}">
                <a16:creationId xmlns:a16="http://schemas.microsoft.com/office/drawing/2014/main" id="{FA1FE283-C8E4-93C3-077B-F647ACB95A2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02DF9D-9A99-C827-93B4-EB9B995ED3AA}"/>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3055794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8F325-1B83-677D-1ADB-02D8F85E3D8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370D0E-2B64-D8AF-49F7-D3134E5FE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FC3E38-AB91-4588-95D8-5BCA4FDF2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94540B2-88E8-CBCE-B275-806EAD7E5A64}"/>
              </a:ext>
            </a:extLst>
          </p:cNvPr>
          <p:cNvSpPr>
            <a:spLocks noGrp="1"/>
          </p:cNvSpPr>
          <p:nvPr>
            <p:ph type="dt" sz="half" idx="10"/>
          </p:nvPr>
        </p:nvSpPr>
        <p:spPr/>
        <p:txBody>
          <a:bodyPr/>
          <a:lstStyle/>
          <a:p>
            <a:fld id="{2C9609D9-2E3B-AE4A-A48B-23952D256ACE}" type="datetime1">
              <a:rPr kumimoji="1" lang="zh-CN" altLang="en-US" smtClean="0"/>
              <a:t>2024/7/14</a:t>
            </a:fld>
            <a:endParaRPr kumimoji="1" lang="zh-CN" altLang="en-US"/>
          </a:p>
        </p:txBody>
      </p:sp>
      <p:sp>
        <p:nvSpPr>
          <p:cNvPr id="6" name="页脚占位符 5">
            <a:extLst>
              <a:ext uri="{FF2B5EF4-FFF2-40B4-BE49-F238E27FC236}">
                <a16:creationId xmlns:a16="http://schemas.microsoft.com/office/drawing/2014/main" id="{8E127569-E124-921E-1CD7-37833D2C6DA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D32319E-9A4F-7A93-CCB1-FFBC49AA903C}"/>
              </a:ext>
            </a:extLst>
          </p:cNvPr>
          <p:cNvSpPr>
            <a:spLocks noGrp="1"/>
          </p:cNvSpPr>
          <p:nvPr>
            <p:ph type="sldNum" sz="quarter" idx="12"/>
          </p:nvPr>
        </p:nvSpPr>
        <p:spPr/>
        <p:txBody>
          <a:body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253999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E74998-93E7-128C-5354-3694DA25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CF8F40B-5D2B-7811-C4D5-46E2B29C2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0D0175-1505-D0CB-DA17-BD7A0336C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9B4F7-B258-0D48-A445-1BAA2136EF91}" type="datetime1">
              <a:rPr kumimoji="1" lang="zh-CN" altLang="en-US" smtClean="0"/>
              <a:t>2024/7/14</a:t>
            </a:fld>
            <a:endParaRPr kumimoji="1" lang="zh-CN" altLang="en-US"/>
          </a:p>
        </p:txBody>
      </p:sp>
      <p:sp>
        <p:nvSpPr>
          <p:cNvPr id="5" name="页脚占位符 4">
            <a:extLst>
              <a:ext uri="{FF2B5EF4-FFF2-40B4-BE49-F238E27FC236}">
                <a16:creationId xmlns:a16="http://schemas.microsoft.com/office/drawing/2014/main" id="{9545E0F3-A6B0-BD35-9D24-47D447665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A3E2D1A-EA0F-7936-D5C6-344126F97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E0FDA-C66B-B947-9BA9-52456DFD835E}" type="slidenum">
              <a:rPr kumimoji="1" lang="zh-CN" altLang="en-US" smtClean="0"/>
              <a:t>‹#›</a:t>
            </a:fld>
            <a:endParaRPr kumimoji="1" lang="zh-CN" altLang="en-US"/>
          </a:p>
        </p:txBody>
      </p:sp>
    </p:spTree>
    <p:extLst>
      <p:ext uri="{BB962C8B-B14F-4D97-AF65-F5344CB8AC3E}">
        <p14:creationId xmlns:p14="http://schemas.microsoft.com/office/powerpoint/2010/main" val="3853326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GMOD Santiago, Chile, 2024">
            <a:extLst>
              <a:ext uri="{FF2B5EF4-FFF2-40B4-BE49-F238E27FC236}">
                <a16:creationId xmlns:a16="http://schemas.microsoft.com/office/drawing/2014/main" id="{BD9C60DD-640E-AD95-3BAA-3B4CD47DE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46158" cy="23461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93F7972-4733-4EA8-9D31-19F243FAFFBD}"/>
              </a:ext>
            </a:extLst>
          </p:cNvPr>
          <p:cNvSpPr>
            <a:spLocks noGrp="1"/>
          </p:cNvSpPr>
          <p:nvPr>
            <p:ph type="ctrTitle"/>
          </p:nvPr>
        </p:nvSpPr>
        <p:spPr>
          <a:xfrm>
            <a:off x="1524000" y="981242"/>
            <a:ext cx="9144000" cy="2387600"/>
          </a:xfrm>
        </p:spPr>
        <p:txBody>
          <a:bodyPr>
            <a:normAutofit/>
          </a:bodyPr>
          <a:lstStyle/>
          <a:p>
            <a:r>
              <a:rPr lang="en" altLang="zh-CN" sz="4000" b="1" dirty="0">
                <a:solidFill>
                  <a:srgbClr val="0070C0"/>
                </a:solidFill>
                <a:effectLst/>
                <a:latin typeface="Calibri" panose="020F0502020204030204" pitchFamily="34" charset="0"/>
                <a:ea typeface="PingFang SC" panose="020B0400000000000000" pitchFamily="34" charset="-122"/>
                <a:cs typeface="Calibri" panose="020F0502020204030204" pitchFamily="34" charset="0"/>
              </a:rPr>
              <a:t>Demystifying the QoS and QoE of </a:t>
            </a:r>
            <a:br>
              <a:rPr lang="en" altLang="zh-CN" sz="4000" b="1" dirty="0">
                <a:solidFill>
                  <a:srgbClr val="0070C0"/>
                </a:solidFill>
                <a:effectLst/>
                <a:latin typeface="Calibri" panose="020F0502020204030204" pitchFamily="34" charset="0"/>
                <a:ea typeface="PingFang SC" panose="020B0400000000000000" pitchFamily="34" charset="-122"/>
                <a:cs typeface="Calibri" panose="020F0502020204030204" pitchFamily="34" charset="0"/>
              </a:rPr>
            </a:br>
            <a:r>
              <a:rPr lang="en" altLang="zh-CN" sz="4000" b="1" dirty="0">
                <a:solidFill>
                  <a:srgbClr val="0070C0"/>
                </a:solidFill>
                <a:effectLst/>
                <a:latin typeface="Calibri" panose="020F0502020204030204" pitchFamily="34" charset="0"/>
                <a:ea typeface="PingFang SC" panose="020B0400000000000000" pitchFamily="34" charset="-122"/>
                <a:cs typeface="Calibri" panose="020F0502020204030204" pitchFamily="34" charset="0"/>
              </a:rPr>
              <a:t>Edge-hosted Video Streaming Applications in the Wild with SNESet </a:t>
            </a:r>
            <a:endParaRPr kumimoji="1" lang="zh-CN" altLang="en-US" sz="4000" b="1" dirty="0">
              <a:solidFill>
                <a:srgbClr val="0070C0"/>
              </a:solidFill>
              <a:latin typeface="Calibri" panose="020F0502020204030204" pitchFamily="34" charset="0"/>
              <a:ea typeface="PingFang SC" panose="020B0400000000000000" pitchFamily="34" charset="-122"/>
              <a:cs typeface="Calibri" panose="020F0502020204030204" pitchFamily="34" charset="0"/>
            </a:endParaRPr>
          </a:p>
        </p:txBody>
      </p:sp>
      <p:sp>
        <p:nvSpPr>
          <p:cNvPr id="3" name="副标题 2">
            <a:extLst>
              <a:ext uri="{FF2B5EF4-FFF2-40B4-BE49-F238E27FC236}">
                <a16:creationId xmlns:a16="http://schemas.microsoft.com/office/drawing/2014/main" id="{711BA522-7A6F-FB13-AEF2-7F3A6CEC8B38}"/>
              </a:ext>
            </a:extLst>
          </p:cNvPr>
          <p:cNvSpPr>
            <a:spLocks noGrp="1"/>
          </p:cNvSpPr>
          <p:nvPr>
            <p:ph type="subTitle" idx="1"/>
          </p:nvPr>
        </p:nvSpPr>
        <p:spPr>
          <a:xfrm>
            <a:off x="1524000" y="3327400"/>
            <a:ext cx="9144000" cy="1655762"/>
          </a:xfrm>
        </p:spPr>
        <p:txBody>
          <a:bodyPr>
            <a:noAutofit/>
          </a:bodyPr>
          <a:lstStyle/>
          <a:p>
            <a:pPr>
              <a:lnSpc>
                <a:spcPct val="100000"/>
              </a:lnSpc>
            </a:pPr>
            <a:r>
              <a:rPr kumimoji="1" lang="en" altLang="zh-CN" sz="2000" b="1" u="sng" dirty="0">
                <a:latin typeface="Calibri" panose="020F0502020204030204" pitchFamily="34" charset="0"/>
                <a:ea typeface="PingFang SC" panose="020B0400000000000000" pitchFamily="34" charset="-122"/>
                <a:cs typeface="Calibri" panose="020F0502020204030204" pitchFamily="34" charset="0"/>
              </a:rPr>
              <a:t>Yanan Li</a:t>
            </a:r>
            <a:r>
              <a:rPr kumimoji="1" lang="en-US" altLang="zh-CN" sz="2000" b="1" u="sng" baseline="30000" dirty="0">
                <a:latin typeface="Calibri" panose="020F0502020204030204" pitchFamily="34" charset="0"/>
                <a:ea typeface="PingFang SC" panose="020B0400000000000000" pitchFamily="34" charset="-122"/>
                <a:cs typeface="Calibri" panose="020F0502020204030204" pitchFamily="34" charset="0"/>
              </a:rPr>
              <a:t>1, 2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Guangqing Deng</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Changming Bai</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Jingyu Yang</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Gang Wang</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Hao Zhang</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Jin Bai</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Haitao Yuan</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3</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Mengwei Xu</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1</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Shangguang Wang</a:t>
            </a: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1</a:t>
            </a:r>
          </a:p>
          <a:p>
            <a:pPr>
              <a:lnSpc>
                <a:spcPct val="80000"/>
              </a:lnSpc>
            </a:pP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1 </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State Key Laboratory of Networking and Switching Technology</a:t>
            </a:r>
          </a:p>
          <a:p>
            <a:pPr>
              <a:lnSpc>
                <a:spcPct val="80000"/>
              </a:lnSpc>
            </a:pPr>
            <a:r>
              <a:rPr kumimoji="1" lang="en" altLang="zh-CN" sz="2000" baseline="30000" dirty="0">
                <a:latin typeface="Calibri" panose="020F0502020204030204" pitchFamily="34" charset="0"/>
                <a:ea typeface="PingFang SC" panose="020B0400000000000000" pitchFamily="34" charset="-122"/>
                <a:cs typeface="Calibri" panose="020F0502020204030204" pitchFamily="34" charset="0"/>
              </a:rPr>
              <a:t>2</a:t>
            </a:r>
            <a:r>
              <a:rPr kumimoji="1" lang="en" altLang="zh-CN" sz="2000" dirty="0">
                <a:latin typeface="Calibri" panose="020F0502020204030204" pitchFamily="34" charset="0"/>
                <a:ea typeface="PingFang SC" panose="020B0400000000000000" pitchFamily="34" charset="-122"/>
                <a:cs typeface="Calibri" panose="020F0502020204030204" pitchFamily="34" charset="0"/>
              </a:rPr>
              <a:t> </a:t>
            </a:r>
            <a:r>
              <a:rPr lang="en" altLang="zh-CN" sz="2000" dirty="0">
                <a:effectLst/>
                <a:latin typeface="Calibri" panose="020F0502020204030204" pitchFamily="34" charset="0"/>
                <a:cs typeface="Calibri" panose="020F0502020204030204" pitchFamily="34" charset="0"/>
              </a:rPr>
              <a:t>Alibaba Group</a:t>
            </a:r>
          </a:p>
          <a:p>
            <a:pPr>
              <a:lnSpc>
                <a:spcPct val="80000"/>
              </a:lnSpc>
            </a:pPr>
            <a:r>
              <a:rPr lang="en" altLang="zh-CN" sz="2000" baseline="30000" dirty="0">
                <a:latin typeface="Calibri" panose="020F0502020204030204" pitchFamily="34" charset="0"/>
                <a:cs typeface="Calibri" panose="020F0502020204030204" pitchFamily="34" charset="0"/>
              </a:rPr>
              <a:t>3 </a:t>
            </a:r>
            <a:r>
              <a:rPr lang="en" altLang="zh-CN" sz="2000" dirty="0">
                <a:latin typeface="Calibri" panose="020F0502020204030204" pitchFamily="34" charset="0"/>
                <a:cs typeface="Calibri" panose="020F0502020204030204" pitchFamily="34" charset="0"/>
              </a:rPr>
              <a:t>Nanyang Technological University</a:t>
            </a:r>
            <a:endParaRPr lang="en" altLang="zh-CN" sz="2000" dirty="0">
              <a:effectLst/>
              <a:latin typeface="Calibri" panose="020F0502020204030204" pitchFamily="34" charset="0"/>
              <a:cs typeface="Calibri" panose="020F0502020204030204" pitchFamily="34" charset="0"/>
            </a:endParaRPr>
          </a:p>
          <a:p>
            <a:pPr>
              <a:lnSpc>
                <a:spcPct val="100000"/>
              </a:lnSpc>
            </a:pPr>
            <a:br>
              <a:rPr lang="en" altLang="zh-CN" sz="2000" dirty="0">
                <a:effectLst/>
                <a:latin typeface="Calibri" panose="020F0502020204030204" pitchFamily="34" charset="0"/>
                <a:cs typeface="Calibri" panose="020F0502020204030204" pitchFamily="34" charset="0"/>
              </a:rPr>
            </a:br>
            <a:endParaRPr lang="en" altLang="zh-CN" sz="2000" dirty="0">
              <a:latin typeface="Calibri" panose="020F0502020204030204" pitchFamily="34" charset="0"/>
              <a:cs typeface="Calibri" panose="020F0502020204030204" pitchFamily="34" charset="0"/>
            </a:endParaRPr>
          </a:p>
          <a:p>
            <a:pPr>
              <a:lnSpc>
                <a:spcPct val="100000"/>
              </a:lnSpc>
            </a:pPr>
            <a:endParaRPr kumimoji="1" lang="zh-CN" altLang="en-US" sz="2000" dirty="0">
              <a:latin typeface="Calibri" panose="020F0502020204030204" pitchFamily="34" charset="0"/>
              <a:ea typeface="PingFang SC" panose="020B0400000000000000" pitchFamily="34" charset="-122"/>
              <a:cs typeface="Calibri" panose="020F0502020204030204" pitchFamily="34" charset="0"/>
            </a:endParaRPr>
          </a:p>
        </p:txBody>
      </p:sp>
      <p:pic>
        <p:nvPicPr>
          <p:cNvPr id="1028" name="Picture 4" descr="@bupt-narc">
            <a:extLst>
              <a:ext uri="{FF2B5EF4-FFF2-40B4-BE49-F238E27FC236}">
                <a16:creationId xmlns:a16="http://schemas.microsoft.com/office/drawing/2014/main" id="{CFAED296-1BBC-D1FF-B9A5-706FF65DF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42830"/>
            <a:ext cx="1467853" cy="14678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ibaba Group logo transparent PNG - StickPNG">
            <a:extLst>
              <a:ext uri="{FF2B5EF4-FFF2-40B4-BE49-F238E27FC236}">
                <a16:creationId xmlns:a16="http://schemas.microsoft.com/office/drawing/2014/main" id="{0C4535CA-7C0E-2CDF-F0B8-ADF82131C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1175" y="5223704"/>
            <a:ext cx="2925679" cy="13061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anyang Technological University - King's College London">
            <a:extLst>
              <a:ext uri="{FF2B5EF4-FFF2-40B4-BE49-F238E27FC236}">
                <a16:creationId xmlns:a16="http://schemas.microsoft.com/office/drawing/2014/main" id="{1F049114-4FF8-EDBA-1881-E82E1BB97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177" y="5353280"/>
            <a:ext cx="2919601" cy="1046951"/>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A6C2F49A-00B7-2B80-EBB1-FB075F146530}"/>
              </a:ext>
            </a:extLst>
          </p:cNvPr>
          <p:cNvSpPr>
            <a:spLocks noGrp="1"/>
          </p:cNvSpPr>
          <p:nvPr>
            <p:ph type="sldNum" sz="quarter" idx="12"/>
          </p:nvPr>
        </p:nvSpPr>
        <p:spPr/>
        <p:txBody>
          <a:bodyPr/>
          <a:lstStyle/>
          <a:p>
            <a:fld id="{404E0FDA-C66B-B947-9BA9-52456DFD835E}" type="slidenum">
              <a:rPr kumimoji="1" lang="zh-CN" altLang="en-US" smtClean="0"/>
              <a:t>1</a:t>
            </a:fld>
            <a:endParaRPr kumimoji="1" lang="zh-CN" altLang="en-US"/>
          </a:p>
        </p:txBody>
      </p:sp>
      <p:sp>
        <p:nvSpPr>
          <p:cNvPr id="4" name="Google Shape;55;p13">
            <a:extLst>
              <a:ext uri="{FF2B5EF4-FFF2-40B4-BE49-F238E27FC236}">
                <a16:creationId xmlns:a16="http://schemas.microsoft.com/office/drawing/2014/main" id="{3524E3FF-8240-D63C-9A55-1E839FD25AAC}"/>
              </a:ext>
            </a:extLst>
          </p:cNvPr>
          <p:cNvSpPr txBox="1"/>
          <p:nvPr/>
        </p:nvSpPr>
        <p:spPr>
          <a:xfrm>
            <a:off x="5447889" y="-1791"/>
            <a:ext cx="1770329" cy="492412"/>
          </a:xfrm>
          <a:prstGeom prst="rect">
            <a:avLst/>
          </a:prstGeom>
          <a:solidFill>
            <a:srgbClr val="B99B4B"/>
          </a:solidFill>
          <a:ln w="9525" cap="flat" cmpd="sng">
            <a:solidFill>
              <a:srgbClr val="B99B4B"/>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lt1"/>
                </a:solidFill>
                <a:latin typeface="Calibri" panose="020F0502020204030204" pitchFamily="34" charset="0"/>
                <a:cs typeface="Calibri" panose="020F0502020204030204" pitchFamily="34" charset="0"/>
              </a:rPr>
              <a:t>Research Track</a:t>
            </a:r>
            <a:endParaRPr sz="2000" dirty="0">
              <a:solidFill>
                <a:schemeClr val="lt1"/>
              </a:solidFill>
              <a:latin typeface="Calibri" panose="020F0502020204030204" pitchFamily="34" charset="0"/>
              <a:cs typeface="Calibri" panose="020F0502020204030204" pitchFamily="34" charset="0"/>
            </a:endParaRPr>
          </a:p>
        </p:txBody>
      </p:sp>
      <p:sp>
        <p:nvSpPr>
          <p:cNvPr id="6" name="Google Shape;57;p13">
            <a:extLst>
              <a:ext uri="{FF2B5EF4-FFF2-40B4-BE49-F238E27FC236}">
                <a16:creationId xmlns:a16="http://schemas.microsoft.com/office/drawing/2014/main" id="{94F24280-C931-CEE9-8515-DBF1D07D2E47}"/>
              </a:ext>
            </a:extLst>
          </p:cNvPr>
          <p:cNvSpPr txBox="1"/>
          <p:nvPr/>
        </p:nvSpPr>
        <p:spPr>
          <a:xfrm>
            <a:off x="7218218" y="0"/>
            <a:ext cx="4973782" cy="492412"/>
          </a:xfrm>
          <a:prstGeom prst="rect">
            <a:avLst/>
          </a:prstGeom>
          <a:solidFill>
            <a:srgbClr val="1C458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lt1"/>
                </a:solidFill>
                <a:latin typeface="Calibri" panose="020F0502020204030204" pitchFamily="34" charset="0"/>
                <a:cs typeface="Calibri" panose="020F0502020204030204" pitchFamily="34" charset="0"/>
              </a:rPr>
              <a:t>Data-intensive Applications (DIA) Special Track</a:t>
            </a:r>
            <a:endParaRPr sz="2000" dirty="0">
              <a:solidFill>
                <a:schemeClr val="l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38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DD227-8C83-AB5A-2198-8288E833ACB2}"/>
              </a:ext>
            </a:extLst>
          </p:cNvPr>
          <p:cNvSpPr>
            <a:spLocks noGrp="1"/>
          </p:cNvSpPr>
          <p:nvPr>
            <p:ph type="title"/>
          </p:nvPr>
        </p:nvSpPr>
        <p:spPr/>
        <p:txBody>
          <a:bodyPr/>
          <a:lstStyle/>
          <a:p>
            <a:r>
              <a:rPr kumimoji="1" lang="en-US" altLang="zh-CN" b="1" dirty="0" err="1">
                <a:solidFill>
                  <a:srgbClr val="007CC3"/>
                </a:solidFill>
                <a:latin typeface="Calibri" panose="020F0502020204030204" pitchFamily="34" charset="0"/>
                <a:cs typeface="Calibri" panose="020F0502020204030204" pitchFamily="34" charset="0"/>
              </a:rPr>
              <a:t>SNESet</a:t>
            </a:r>
            <a:r>
              <a:rPr kumimoji="1" lang="en-US" altLang="zh-CN" b="1" dirty="0">
                <a:solidFill>
                  <a:srgbClr val="007CC3"/>
                </a:solidFill>
                <a:latin typeface="Calibri" panose="020F0502020204030204" pitchFamily="34" charset="0"/>
                <a:cs typeface="Calibri" panose="020F0502020204030204" pitchFamily="34" charset="0"/>
              </a:rPr>
              <a:t>: The SOTA of QoS and QoE Datasets</a:t>
            </a:r>
            <a:endParaRPr kumimoji="1" lang="zh-CN" altLang="en-US" b="1" dirty="0">
              <a:solidFill>
                <a:srgbClr val="007CC3"/>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5612E33E-518E-0F6B-63FA-AB8D0A3D5EEB}"/>
              </a:ext>
            </a:extLst>
          </p:cNvPr>
          <p:cNvPicPr>
            <a:picLocks noGrp="1" noChangeAspect="1"/>
          </p:cNvPicPr>
          <p:nvPr>
            <p:ph idx="1"/>
          </p:nvPr>
        </p:nvPicPr>
        <p:blipFill>
          <a:blip r:embed="rId3"/>
          <a:stretch>
            <a:fillRect/>
          </a:stretch>
        </p:blipFill>
        <p:spPr>
          <a:xfrm>
            <a:off x="838200" y="2172027"/>
            <a:ext cx="10515600" cy="3239344"/>
          </a:xfrm>
          <a:prstGeom prst="rect">
            <a:avLst/>
          </a:prstGeom>
        </p:spPr>
      </p:pic>
      <p:sp>
        <p:nvSpPr>
          <p:cNvPr id="14" name="圆角矩形 13">
            <a:extLst>
              <a:ext uri="{FF2B5EF4-FFF2-40B4-BE49-F238E27FC236}">
                <a16:creationId xmlns:a16="http://schemas.microsoft.com/office/drawing/2014/main" id="{02915FBA-691E-5496-B6D2-9FFBD4051866}"/>
              </a:ext>
            </a:extLst>
          </p:cNvPr>
          <p:cNvSpPr/>
          <p:nvPr/>
        </p:nvSpPr>
        <p:spPr>
          <a:xfrm>
            <a:off x="739588" y="4787153"/>
            <a:ext cx="10515600" cy="25549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0" name="灯片编号占位符 9">
            <a:extLst>
              <a:ext uri="{FF2B5EF4-FFF2-40B4-BE49-F238E27FC236}">
                <a16:creationId xmlns:a16="http://schemas.microsoft.com/office/drawing/2014/main" id="{F450B199-FFD0-69D7-476C-7CBAB4188529}"/>
              </a:ext>
            </a:extLst>
          </p:cNvPr>
          <p:cNvSpPr>
            <a:spLocks noGrp="1"/>
          </p:cNvSpPr>
          <p:nvPr>
            <p:ph type="sldNum" sz="quarter" idx="12"/>
          </p:nvPr>
        </p:nvSpPr>
        <p:spPr/>
        <p:txBody>
          <a:bodyPr/>
          <a:lstStyle/>
          <a:p>
            <a:fld id="{404E0FDA-C66B-B947-9BA9-52456DFD835E}" type="slidenum">
              <a:rPr kumimoji="1" lang="zh-CN" altLang="en-US" smtClean="0"/>
              <a:t>10</a:t>
            </a:fld>
            <a:endParaRPr kumimoji="1" lang="zh-CN" altLang="en-US"/>
          </a:p>
        </p:txBody>
      </p:sp>
      <p:sp>
        <p:nvSpPr>
          <p:cNvPr id="3" name="圆角矩形 2">
            <a:extLst>
              <a:ext uri="{FF2B5EF4-FFF2-40B4-BE49-F238E27FC236}">
                <a16:creationId xmlns:a16="http://schemas.microsoft.com/office/drawing/2014/main" id="{BA0FC4CE-B169-4385-0B5D-45F75634D2E3}"/>
              </a:ext>
            </a:extLst>
          </p:cNvPr>
          <p:cNvSpPr/>
          <p:nvPr/>
        </p:nvSpPr>
        <p:spPr>
          <a:xfrm>
            <a:off x="1273455" y="5411371"/>
            <a:ext cx="9645090" cy="1325562"/>
          </a:xfrm>
          <a:prstGeom prst="roundRect">
            <a:avLst>
              <a:gd name="adj" fmla="val 0"/>
            </a:avLst>
          </a:prstGeom>
          <a:solidFill>
            <a:srgbClr val="FDE2E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r>
              <a:rPr kumimoji="0" lang="en"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 altLang="zh-CN" sz="2400" b="0" i="0" u="none" strike="noStrike" kern="1200" cap="none" spc="0" normalizeH="0" baseline="0" noProof="0" dirty="0" err="1">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SNESet</a:t>
            </a:r>
            <a:r>
              <a:rPr kumimoji="0" lang="en"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an active measurement of 8 VSAs spanning four months in 2022, covering end-users from 798 edge sites, 30 cities, and 3 ISPs in China.</a:t>
            </a:r>
            <a:endParaRPr kumimoji="1" lang="en" altLang="zh-C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942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14982-8D2F-0064-21C3-AD623934097C}"/>
              </a:ext>
            </a:extLst>
          </p:cNvPr>
          <p:cNvSpPr>
            <a:spLocks noGrp="1"/>
          </p:cNvSpPr>
          <p:nvPr>
            <p:ph type="title"/>
          </p:nvPr>
        </p:nvSpPr>
        <p:spPr/>
        <p:txBody>
          <a:bodyPr/>
          <a:lstStyle/>
          <a:p>
            <a:r>
              <a:rPr kumimoji="1" lang="en-US" altLang="zh-CN" b="1" dirty="0">
                <a:solidFill>
                  <a:srgbClr val="0070C0"/>
                </a:solidFill>
                <a:latin typeface="Calibri" panose="020F0502020204030204" pitchFamily="34" charset="0"/>
                <a:cs typeface="Calibri" panose="020F0502020204030204" pitchFamily="34" charset="0"/>
              </a:rPr>
              <a:t>Comprehensive Coverage of </a:t>
            </a:r>
            <a:r>
              <a:rPr kumimoji="1" lang="en-US" altLang="zh-CN" b="1" dirty="0" err="1">
                <a:solidFill>
                  <a:srgbClr val="0070C0"/>
                </a:solidFill>
                <a:latin typeface="Calibri" panose="020F0502020204030204" pitchFamily="34" charset="0"/>
                <a:cs typeface="Calibri" panose="020F0502020204030204" pitchFamily="34" charset="0"/>
              </a:rPr>
              <a:t>SNESet</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763D5B73-D2ED-B4A0-8CAE-230F7490B43B}"/>
              </a:ext>
            </a:extLst>
          </p:cNvPr>
          <p:cNvPicPr>
            <a:picLocks noGrp="1" noChangeAspect="1"/>
          </p:cNvPicPr>
          <p:nvPr>
            <p:ph idx="1"/>
          </p:nvPr>
        </p:nvPicPr>
        <p:blipFill rotWithShape="1">
          <a:blip r:embed="rId3"/>
          <a:srcRect t="10935"/>
          <a:stretch/>
        </p:blipFill>
        <p:spPr>
          <a:xfrm>
            <a:off x="667871" y="1438836"/>
            <a:ext cx="9140350" cy="5419164"/>
          </a:xfrm>
          <a:prstGeom prst="rect">
            <a:avLst/>
          </a:prstGeom>
        </p:spPr>
      </p:pic>
      <p:sp>
        <p:nvSpPr>
          <p:cNvPr id="3" name="圆角矩形 2">
            <a:extLst>
              <a:ext uri="{FF2B5EF4-FFF2-40B4-BE49-F238E27FC236}">
                <a16:creationId xmlns:a16="http://schemas.microsoft.com/office/drawing/2014/main" id="{101F2241-7B49-FA1B-3F54-C823E7C5A869}"/>
              </a:ext>
            </a:extLst>
          </p:cNvPr>
          <p:cNvSpPr/>
          <p:nvPr/>
        </p:nvSpPr>
        <p:spPr>
          <a:xfrm>
            <a:off x="838200" y="1704135"/>
            <a:ext cx="8767483" cy="1223682"/>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21AC791-D16E-4565-3116-4D76740556A7}"/>
              </a:ext>
            </a:extLst>
          </p:cNvPr>
          <p:cNvSpPr txBox="1"/>
          <p:nvPr/>
        </p:nvSpPr>
        <p:spPr>
          <a:xfrm>
            <a:off x="9852200" y="1954897"/>
            <a:ext cx="2420482" cy="735628"/>
          </a:xfrm>
          <a:prstGeom prst="rect">
            <a:avLst/>
          </a:prstGeom>
          <a:noFill/>
          <a:effectLst>
            <a:outerShdw blurRad="50800" dist="38100" dir="2700000" algn="tl" rotWithShape="0">
              <a:prstClr val="black">
                <a:alpha val="40000"/>
              </a:prstClr>
            </a:outerShdw>
            <a:reflection blurRad="6350" stA="50000" endA="300" endPos="80000" dist="88900" dir="5400000" sy="-100000" algn="bl" rotWithShape="0"/>
          </a:effectLst>
        </p:spPr>
        <p:txBody>
          <a:bodyPr wrap="square" lIns="0" tIns="0" rIns="0" bIns="0" rtlCol="0">
            <a:noAutofit/>
          </a:bodyPr>
          <a:lstStyle/>
          <a:p>
            <a:r>
              <a:rPr lang="en-US" altLang="zh-CN" sz="4800" b="1" dirty="0">
                <a:solidFill>
                  <a:srgbClr val="990000"/>
                </a:solidFill>
                <a:latin typeface="Arial Black" panose="020B0A04020102020204" pitchFamily="34" charset="0"/>
              </a:rPr>
              <a:t>  6/23</a:t>
            </a:r>
            <a:endParaRPr lang="zh-CN" altLang="en-US" sz="4800" b="1" dirty="0">
              <a:solidFill>
                <a:srgbClr val="990000"/>
              </a:solidFill>
              <a:latin typeface="Arial Black" panose="020B0A04020102020204" pitchFamily="34" charset="0"/>
            </a:endParaRPr>
          </a:p>
        </p:txBody>
      </p:sp>
      <p:sp>
        <p:nvSpPr>
          <p:cNvPr id="6" name="文本框 5">
            <a:extLst>
              <a:ext uri="{FF2B5EF4-FFF2-40B4-BE49-F238E27FC236}">
                <a16:creationId xmlns:a16="http://schemas.microsoft.com/office/drawing/2014/main" id="{52651A26-1F27-2995-4D7E-A4AA31056EE8}"/>
              </a:ext>
            </a:extLst>
          </p:cNvPr>
          <p:cNvSpPr txBox="1"/>
          <p:nvPr/>
        </p:nvSpPr>
        <p:spPr>
          <a:xfrm>
            <a:off x="10088093" y="1602725"/>
            <a:ext cx="1694695" cy="400110"/>
          </a:xfrm>
          <a:prstGeom prst="rect">
            <a:avLst/>
          </a:prstGeom>
          <a:noFill/>
        </p:spPr>
        <p:txBody>
          <a:bodyPr wrap="none" rtlCol="0">
            <a:spAutoFit/>
          </a:bodyPr>
          <a:lstStyle/>
          <a:p>
            <a:r>
              <a:rPr lang="en" altLang="zh-CN" sz="2000" b="1" dirty="0">
                <a:latin typeface="PingFang SC" panose="020B0400000000000000" pitchFamily="34" charset="-122"/>
                <a:ea typeface="PingFang SC" panose="020B0400000000000000" pitchFamily="34" charset="-122"/>
              </a:rPr>
              <a:t>Context Info</a:t>
            </a:r>
            <a:endParaRPr kumimoji="1" lang="zh-CN" altLang="en-US" sz="2000" b="1" dirty="0">
              <a:latin typeface="PingFang SC" panose="020B0400000000000000" pitchFamily="34" charset="-122"/>
              <a:ea typeface="PingFang SC" panose="020B0400000000000000" pitchFamily="34" charset="-122"/>
            </a:endParaRPr>
          </a:p>
        </p:txBody>
      </p:sp>
      <p:sp>
        <p:nvSpPr>
          <p:cNvPr id="8" name="灯片编号占位符 7">
            <a:extLst>
              <a:ext uri="{FF2B5EF4-FFF2-40B4-BE49-F238E27FC236}">
                <a16:creationId xmlns:a16="http://schemas.microsoft.com/office/drawing/2014/main" id="{648A91D4-C452-0C66-C2F5-6429051292AF}"/>
              </a:ext>
            </a:extLst>
          </p:cNvPr>
          <p:cNvSpPr>
            <a:spLocks noGrp="1"/>
          </p:cNvSpPr>
          <p:nvPr>
            <p:ph type="sldNum" sz="quarter" idx="12"/>
          </p:nvPr>
        </p:nvSpPr>
        <p:spPr/>
        <p:txBody>
          <a:bodyPr/>
          <a:lstStyle/>
          <a:p>
            <a:fld id="{404E0FDA-C66B-B947-9BA9-52456DFD835E}" type="slidenum">
              <a:rPr kumimoji="1" lang="zh-CN" altLang="en-US" smtClean="0"/>
              <a:t>11</a:t>
            </a:fld>
            <a:endParaRPr kumimoji="1" lang="zh-CN" altLang="en-US"/>
          </a:p>
        </p:txBody>
      </p:sp>
    </p:spTree>
    <p:extLst>
      <p:ext uri="{BB962C8B-B14F-4D97-AF65-F5344CB8AC3E}">
        <p14:creationId xmlns:p14="http://schemas.microsoft.com/office/powerpoint/2010/main" val="215957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14982-8D2F-0064-21C3-AD623934097C}"/>
              </a:ext>
            </a:extLst>
          </p:cNvPr>
          <p:cNvSpPr>
            <a:spLocks noGrp="1"/>
          </p:cNvSpPr>
          <p:nvPr>
            <p:ph type="title"/>
          </p:nvPr>
        </p:nvSpPr>
        <p:spPr/>
        <p:txBody>
          <a:bodyPr/>
          <a:lstStyle/>
          <a:p>
            <a:r>
              <a:rPr kumimoji="1" lang="en-US" altLang="zh-CN" b="1" dirty="0">
                <a:solidFill>
                  <a:srgbClr val="0070C0"/>
                </a:solidFill>
                <a:latin typeface="Calibri" panose="020F0502020204030204" pitchFamily="34" charset="0"/>
                <a:cs typeface="Calibri" panose="020F0502020204030204" pitchFamily="34" charset="0"/>
              </a:rPr>
              <a:t>Comprehensive Coverage of </a:t>
            </a:r>
            <a:r>
              <a:rPr kumimoji="1" lang="en-US" altLang="zh-CN" b="1" dirty="0" err="1">
                <a:solidFill>
                  <a:srgbClr val="0070C0"/>
                </a:solidFill>
                <a:latin typeface="Calibri" panose="020F0502020204030204" pitchFamily="34" charset="0"/>
                <a:cs typeface="Calibri" panose="020F0502020204030204" pitchFamily="34" charset="0"/>
              </a:rPr>
              <a:t>SNESet</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763D5B73-D2ED-B4A0-8CAE-230F7490B43B}"/>
              </a:ext>
            </a:extLst>
          </p:cNvPr>
          <p:cNvPicPr>
            <a:picLocks noGrp="1" noChangeAspect="1"/>
          </p:cNvPicPr>
          <p:nvPr>
            <p:ph idx="1"/>
          </p:nvPr>
        </p:nvPicPr>
        <p:blipFill rotWithShape="1">
          <a:blip r:embed="rId3"/>
          <a:srcRect t="10935"/>
          <a:stretch/>
        </p:blipFill>
        <p:spPr>
          <a:xfrm>
            <a:off x="667871" y="1438836"/>
            <a:ext cx="9140350" cy="5419164"/>
          </a:xfrm>
          <a:prstGeom prst="rect">
            <a:avLst/>
          </a:prstGeom>
        </p:spPr>
      </p:pic>
      <p:sp>
        <p:nvSpPr>
          <p:cNvPr id="3" name="圆角矩形 2">
            <a:extLst>
              <a:ext uri="{FF2B5EF4-FFF2-40B4-BE49-F238E27FC236}">
                <a16:creationId xmlns:a16="http://schemas.microsoft.com/office/drawing/2014/main" id="{101F2241-7B49-FA1B-3F54-C823E7C5A869}"/>
              </a:ext>
            </a:extLst>
          </p:cNvPr>
          <p:cNvSpPr/>
          <p:nvPr/>
        </p:nvSpPr>
        <p:spPr>
          <a:xfrm>
            <a:off x="838200" y="3832412"/>
            <a:ext cx="8767483" cy="1223682"/>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21AC791-D16E-4565-3116-4D76740556A7}"/>
              </a:ext>
            </a:extLst>
          </p:cNvPr>
          <p:cNvSpPr txBox="1"/>
          <p:nvPr/>
        </p:nvSpPr>
        <p:spPr>
          <a:xfrm>
            <a:off x="9808221" y="4366677"/>
            <a:ext cx="2420482" cy="735628"/>
          </a:xfrm>
          <a:prstGeom prst="rect">
            <a:avLst/>
          </a:prstGeom>
          <a:noFill/>
          <a:effectLst>
            <a:outerShdw blurRad="50800" dist="38100" dir="2700000" algn="tl" rotWithShape="0">
              <a:prstClr val="black">
                <a:alpha val="40000"/>
              </a:prstClr>
            </a:outerShdw>
            <a:reflection blurRad="6350" stA="50000" endA="300" endPos="80000" dist="88900" dir="5400000" sy="-100000" algn="bl" rotWithShape="0"/>
          </a:effectLst>
        </p:spPr>
        <p:txBody>
          <a:bodyPr wrap="square" lIns="0" tIns="0" rIns="0" bIns="0" rtlCol="0">
            <a:noAutofit/>
          </a:bodyPr>
          <a:lstStyle/>
          <a:p>
            <a:r>
              <a:rPr lang="en-US" altLang="zh-CN" sz="4800" b="1" dirty="0">
                <a:solidFill>
                  <a:srgbClr val="990000"/>
                </a:solidFill>
                <a:latin typeface="Arial Black" panose="020B0A04020102020204" pitchFamily="34" charset="0"/>
              </a:rPr>
              <a:t>  7/23</a:t>
            </a:r>
            <a:endParaRPr lang="zh-CN" altLang="en-US" sz="4800" b="1" dirty="0">
              <a:solidFill>
                <a:srgbClr val="990000"/>
              </a:solidFill>
              <a:latin typeface="Arial Black" panose="020B0A04020102020204" pitchFamily="34" charset="0"/>
            </a:endParaRPr>
          </a:p>
        </p:txBody>
      </p:sp>
      <p:sp>
        <p:nvSpPr>
          <p:cNvPr id="6" name="文本框 5">
            <a:extLst>
              <a:ext uri="{FF2B5EF4-FFF2-40B4-BE49-F238E27FC236}">
                <a16:creationId xmlns:a16="http://schemas.microsoft.com/office/drawing/2014/main" id="{52651A26-1F27-2995-4D7E-A4AA31056EE8}"/>
              </a:ext>
            </a:extLst>
          </p:cNvPr>
          <p:cNvSpPr txBox="1"/>
          <p:nvPr/>
        </p:nvSpPr>
        <p:spPr>
          <a:xfrm>
            <a:off x="9678117" y="3720346"/>
            <a:ext cx="2571538" cy="646331"/>
          </a:xfrm>
          <a:prstGeom prst="rect">
            <a:avLst/>
          </a:prstGeom>
          <a:noFill/>
        </p:spPr>
        <p:txBody>
          <a:bodyPr wrap="none" rtlCol="0">
            <a:spAutoFit/>
          </a:bodyPr>
          <a:lstStyle/>
          <a:p>
            <a:pPr algn="ctr"/>
            <a:r>
              <a:rPr lang="en" altLang="zh-CN" b="1" dirty="0">
                <a:latin typeface="PingFang SC" panose="020B0400000000000000" pitchFamily="34" charset="-122"/>
                <a:ea typeface="PingFang SC" panose="020B0400000000000000" pitchFamily="34" charset="-122"/>
              </a:rPr>
              <a:t>Link &amp; Physical Layer</a:t>
            </a:r>
          </a:p>
          <a:p>
            <a:pPr algn="ctr"/>
            <a:r>
              <a:rPr lang="zh-CN" altLang="en-US" b="1" dirty="0">
                <a:latin typeface="PingFang SC" panose="020B0400000000000000" pitchFamily="34" charset="-122"/>
                <a:ea typeface="PingFang SC" panose="020B0400000000000000" pitchFamily="34" charset="-122"/>
              </a:rPr>
              <a:t>（</a:t>
            </a:r>
            <a:r>
              <a:rPr lang="en-US" altLang="zh-CN" b="1" dirty="0">
                <a:latin typeface="PingFang SC" panose="020B0400000000000000" pitchFamily="34" charset="-122"/>
                <a:ea typeface="PingFang SC" panose="020B0400000000000000" pitchFamily="34" charset="-122"/>
              </a:rPr>
              <a:t>Layer</a:t>
            </a:r>
            <a:r>
              <a:rPr lang="zh-CN" altLang="en-US" b="1" dirty="0">
                <a:latin typeface="PingFang SC" panose="020B0400000000000000" pitchFamily="34" charset="-122"/>
                <a:ea typeface="PingFang SC" panose="020B0400000000000000" pitchFamily="34" charset="-122"/>
              </a:rPr>
              <a:t> </a:t>
            </a:r>
            <a:r>
              <a:rPr lang="en-US" altLang="zh-CN" b="1" dirty="0">
                <a:latin typeface="PingFang SC" panose="020B0400000000000000" pitchFamily="34" charset="-122"/>
                <a:ea typeface="PingFang SC" panose="020B0400000000000000" pitchFamily="34" charset="-122"/>
              </a:rPr>
              <a:t>1</a:t>
            </a:r>
            <a:r>
              <a:rPr lang="zh-CN" altLang="en-US" b="1" dirty="0">
                <a:latin typeface="PingFang SC" panose="020B0400000000000000" pitchFamily="34" charset="-122"/>
                <a:ea typeface="PingFang SC" panose="020B0400000000000000" pitchFamily="34" charset="-122"/>
              </a:rPr>
              <a:t> </a:t>
            </a:r>
            <a:r>
              <a:rPr lang="en-US" altLang="zh-CN" b="1" dirty="0">
                <a:latin typeface="PingFang SC" panose="020B0400000000000000" pitchFamily="34" charset="-122"/>
                <a:ea typeface="PingFang SC" panose="020B0400000000000000" pitchFamily="34" charset="-122"/>
              </a:rPr>
              <a:t>&amp;</a:t>
            </a:r>
            <a:r>
              <a:rPr lang="zh-CN" altLang="en-US" b="1" dirty="0">
                <a:latin typeface="PingFang SC" panose="020B0400000000000000" pitchFamily="34" charset="-122"/>
                <a:ea typeface="PingFang SC" panose="020B0400000000000000" pitchFamily="34" charset="-122"/>
              </a:rPr>
              <a:t> </a:t>
            </a:r>
            <a:r>
              <a:rPr lang="en-US" altLang="zh-CN" b="1" dirty="0">
                <a:latin typeface="PingFang SC" panose="020B0400000000000000" pitchFamily="34" charset="-122"/>
                <a:ea typeface="PingFang SC" panose="020B0400000000000000" pitchFamily="34" charset="-122"/>
              </a:rPr>
              <a:t>2</a:t>
            </a:r>
            <a:r>
              <a:rPr lang="zh-CN" altLang="en-US" b="1" dirty="0">
                <a:latin typeface="PingFang SC" panose="020B0400000000000000" pitchFamily="34" charset="-122"/>
                <a:ea typeface="PingFang SC" panose="020B0400000000000000" pitchFamily="34" charset="-122"/>
              </a:rPr>
              <a:t>）</a:t>
            </a:r>
            <a:r>
              <a:rPr lang="en" altLang="zh-CN" b="1" dirty="0">
                <a:latin typeface="PingFang SC" panose="020B0400000000000000" pitchFamily="34" charset="-122"/>
                <a:ea typeface="PingFang SC" panose="020B0400000000000000" pitchFamily="34" charset="-122"/>
              </a:rPr>
              <a:t> </a:t>
            </a:r>
            <a:endParaRPr kumimoji="1" lang="zh-CN" altLang="en-US" b="1" dirty="0">
              <a:latin typeface="PingFang SC" panose="020B0400000000000000" pitchFamily="34" charset="-122"/>
              <a:ea typeface="PingFang SC" panose="020B0400000000000000" pitchFamily="34" charset="-122"/>
            </a:endParaRPr>
          </a:p>
        </p:txBody>
      </p:sp>
      <p:sp>
        <p:nvSpPr>
          <p:cNvPr id="8" name="灯片编号占位符 7">
            <a:extLst>
              <a:ext uri="{FF2B5EF4-FFF2-40B4-BE49-F238E27FC236}">
                <a16:creationId xmlns:a16="http://schemas.microsoft.com/office/drawing/2014/main" id="{F52E6809-7884-3375-44CB-1724D719919E}"/>
              </a:ext>
            </a:extLst>
          </p:cNvPr>
          <p:cNvSpPr>
            <a:spLocks noGrp="1"/>
          </p:cNvSpPr>
          <p:nvPr>
            <p:ph type="sldNum" sz="quarter" idx="12"/>
          </p:nvPr>
        </p:nvSpPr>
        <p:spPr/>
        <p:txBody>
          <a:bodyPr/>
          <a:lstStyle/>
          <a:p>
            <a:fld id="{404E0FDA-C66B-B947-9BA9-52456DFD835E}" type="slidenum">
              <a:rPr kumimoji="1" lang="zh-CN" altLang="en-US" smtClean="0"/>
              <a:t>12</a:t>
            </a:fld>
            <a:endParaRPr kumimoji="1" lang="zh-CN" altLang="en-US"/>
          </a:p>
        </p:txBody>
      </p:sp>
    </p:spTree>
    <p:extLst>
      <p:ext uri="{BB962C8B-B14F-4D97-AF65-F5344CB8AC3E}">
        <p14:creationId xmlns:p14="http://schemas.microsoft.com/office/powerpoint/2010/main" val="326080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14982-8D2F-0064-21C3-AD623934097C}"/>
              </a:ext>
            </a:extLst>
          </p:cNvPr>
          <p:cNvSpPr>
            <a:spLocks noGrp="1"/>
          </p:cNvSpPr>
          <p:nvPr>
            <p:ph type="title"/>
          </p:nvPr>
        </p:nvSpPr>
        <p:spPr/>
        <p:txBody>
          <a:bodyPr/>
          <a:lstStyle/>
          <a:p>
            <a:r>
              <a:rPr kumimoji="1" lang="en-US" altLang="zh-CN" b="1" dirty="0">
                <a:solidFill>
                  <a:srgbClr val="0070C0"/>
                </a:solidFill>
                <a:latin typeface="Calibri" panose="020F0502020204030204" pitchFamily="34" charset="0"/>
                <a:cs typeface="Calibri" panose="020F0502020204030204" pitchFamily="34" charset="0"/>
              </a:rPr>
              <a:t>Comprehensive Coverage of </a:t>
            </a:r>
            <a:r>
              <a:rPr kumimoji="1" lang="en-US" altLang="zh-CN" b="1" dirty="0" err="1">
                <a:solidFill>
                  <a:srgbClr val="0070C0"/>
                </a:solidFill>
                <a:latin typeface="Calibri" panose="020F0502020204030204" pitchFamily="34" charset="0"/>
                <a:cs typeface="Calibri" panose="020F0502020204030204" pitchFamily="34" charset="0"/>
              </a:rPr>
              <a:t>SNESet</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763D5B73-D2ED-B4A0-8CAE-230F7490B43B}"/>
              </a:ext>
            </a:extLst>
          </p:cNvPr>
          <p:cNvPicPr>
            <a:picLocks noGrp="1" noChangeAspect="1"/>
          </p:cNvPicPr>
          <p:nvPr>
            <p:ph idx="1"/>
          </p:nvPr>
        </p:nvPicPr>
        <p:blipFill rotWithShape="1">
          <a:blip r:embed="rId3"/>
          <a:srcRect t="10935"/>
          <a:stretch/>
        </p:blipFill>
        <p:spPr>
          <a:xfrm>
            <a:off x="635662" y="1438836"/>
            <a:ext cx="9140350" cy="5419164"/>
          </a:xfrm>
          <a:prstGeom prst="rect">
            <a:avLst/>
          </a:prstGeom>
        </p:spPr>
      </p:pic>
      <p:sp>
        <p:nvSpPr>
          <p:cNvPr id="3" name="圆角矩形 2">
            <a:extLst>
              <a:ext uri="{FF2B5EF4-FFF2-40B4-BE49-F238E27FC236}">
                <a16:creationId xmlns:a16="http://schemas.microsoft.com/office/drawing/2014/main" id="{101F2241-7B49-FA1B-3F54-C823E7C5A869}"/>
              </a:ext>
            </a:extLst>
          </p:cNvPr>
          <p:cNvSpPr/>
          <p:nvPr/>
        </p:nvSpPr>
        <p:spPr>
          <a:xfrm>
            <a:off x="838200" y="3429000"/>
            <a:ext cx="8767483" cy="400110"/>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21AC791-D16E-4565-3116-4D76740556A7}"/>
              </a:ext>
            </a:extLst>
          </p:cNvPr>
          <p:cNvSpPr txBox="1"/>
          <p:nvPr/>
        </p:nvSpPr>
        <p:spPr>
          <a:xfrm>
            <a:off x="9771518" y="4340243"/>
            <a:ext cx="2420482" cy="735628"/>
          </a:xfrm>
          <a:prstGeom prst="rect">
            <a:avLst/>
          </a:prstGeom>
          <a:noFill/>
          <a:effectLst>
            <a:outerShdw blurRad="50800" dist="38100" dir="2700000" algn="tl" rotWithShape="0">
              <a:prstClr val="black">
                <a:alpha val="40000"/>
              </a:prstClr>
            </a:outerShdw>
            <a:reflection blurRad="6350" stA="50000" endA="300" endPos="80000" dist="88900" dir="5400000" sy="-100000" algn="bl" rotWithShape="0"/>
          </a:effectLst>
        </p:spPr>
        <p:txBody>
          <a:bodyPr wrap="square" lIns="0" tIns="0" rIns="0" bIns="0" rtlCol="0">
            <a:noAutofit/>
          </a:bodyPr>
          <a:lstStyle/>
          <a:p>
            <a:r>
              <a:rPr lang="en-US" altLang="zh-CN" sz="4800" b="1" dirty="0">
                <a:solidFill>
                  <a:srgbClr val="990000"/>
                </a:solidFill>
                <a:latin typeface="Arial Black" panose="020B0A04020102020204" pitchFamily="34" charset="0"/>
              </a:rPr>
              <a:t>  4/23</a:t>
            </a:r>
            <a:endParaRPr lang="zh-CN" altLang="en-US" sz="4800" b="1" dirty="0">
              <a:solidFill>
                <a:srgbClr val="990000"/>
              </a:solidFill>
              <a:latin typeface="Arial Black" panose="020B0A04020102020204" pitchFamily="34" charset="0"/>
            </a:endParaRPr>
          </a:p>
        </p:txBody>
      </p:sp>
      <p:sp>
        <p:nvSpPr>
          <p:cNvPr id="6" name="文本框 5">
            <a:extLst>
              <a:ext uri="{FF2B5EF4-FFF2-40B4-BE49-F238E27FC236}">
                <a16:creationId xmlns:a16="http://schemas.microsoft.com/office/drawing/2014/main" id="{52651A26-1F27-2995-4D7E-A4AA31056EE8}"/>
              </a:ext>
            </a:extLst>
          </p:cNvPr>
          <p:cNvSpPr txBox="1"/>
          <p:nvPr/>
        </p:nvSpPr>
        <p:spPr>
          <a:xfrm>
            <a:off x="9776012" y="3632357"/>
            <a:ext cx="2136588" cy="707886"/>
          </a:xfrm>
          <a:prstGeom prst="rect">
            <a:avLst/>
          </a:prstGeom>
          <a:noFill/>
        </p:spPr>
        <p:txBody>
          <a:bodyPr wrap="square" rtlCol="0">
            <a:spAutoFit/>
          </a:bodyPr>
          <a:lstStyle/>
          <a:p>
            <a:pPr algn="ctr"/>
            <a:r>
              <a:rPr lang="en" altLang="zh-CN" sz="2000" b="1" dirty="0">
                <a:latin typeface="PingFang SC" panose="020B0400000000000000" pitchFamily="34" charset="-122"/>
                <a:ea typeface="PingFang SC" panose="020B0400000000000000" pitchFamily="34" charset="-122"/>
              </a:rPr>
              <a:t>Network Layer</a:t>
            </a:r>
          </a:p>
          <a:p>
            <a:pPr algn="ctr"/>
            <a:r>
              <a:rPr kumimoji="1" lang="zh-CN" altLang="en-US" sz="2000" b="1" dirty="0">
                <a:latin typeface="PingFang SC" panose="020B0400000000000000" pitchFamily="34" charset="-122"/>
                <a:ea typeface="PingFang SC" panose="020B0400000000000000" pitchFamily="34" charset="-122"/>
              </a:rPr>
              <a:t>（</a:t>
            </a:r>
            <a:r>
              <a:rPr kumimoji="1" lang="en-US" altLang="zh-CN" sz="2000" b="1" dirty="0">
                <a:latin typeface="PingFang SC" panose="020B0400000000000000" pitchFamily="34" charset="-122"/>
                <a:ea typeface="PingFang SC" panose="020B0400000000000000" pitchFamily="34" charset="-122"/>
              </a:rPr>
              <a:t>Layer</a:t>
            </a:r>
            <a:r>
              <a:rPr kumimoji="1" lang="zh-CN" altLang="en-US" sz="2000" b="1" dirty="0">
                <a:latin typeface="PingFang SC" panose="020B0400000000000000" pitchFamily="34" charset="-122"/>
                <a:ea typeface="PingFang SC" panose="020B0400000000000000" pitchFamily="34" charset="-122"/>
              </a:rPr>
              <a:t> </a:t>
            </a:r>
            <a:r>
              <a:rPr kumimoji="1" lang="en-US" altLang="zh-CN" sz="2000" b="1" dirty="0">
                <a:latin typeface="PingFang SC" panose="020B0400000000000000" pitchFamily="34" charset="-122"/>
                <a:ea typeface="PingFang SC" panose="020B0400000000000000" pitchFamily="34" charset="-122"/>
              </a:rPr>
              <a:t>3</a:t>
            </a:r>
            <a:r>
              <a:rPr kumimoji="1" lang="zh-CN" altLang="en-US" sz="2000" b="1" dirty="0">
                <a:latin typeface="PingFang SC" panose="020B0400000000000000" pitchFamily="34" charset="-122"/>
                <a:ea typeface="PingFang SC" panose="020B0400000000000000" pitchFamily="34" charset="-122"/>
              </a:rPr>
              <a:t>）</a:t>
            </a:r>
          </a:p>
        </p:txBody>
      </p:sp>
      <p:sp>
        <p:nvSpPr>
          <p:cNvPr id="8" name="圆角矩形 7">
            <a:extLst>
              <a:ext uri="{FF2B5EF4-FFF2-40B4-BE49-F238E27FC236}">
                <a16:creationId xmlns:a16="http://schemas.microsoft.com/office/drawing/2014/main" id="{765DE07B-9065-7825-BE59-42A7DD2D1030}"/>
              </a:ext>
            </a:extLst>
          </p:cNvPr>
          <p:cNvSpPr/>
          <p:nvPr/>
        </p:nvSpPr>
        <p:spPr>
          <a:xfrm>
            <a:off x="838200" y="5567422"/>
            <a:ext cx="8767483" cy="32131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DDCEF18B-BF5C-9257-4FF3-146B40041D61}"/>
              </a:ext>
            </a:extLst>
          </p:cNvPr>
          <p:cNvSpPr>
            <a:spLocks noGrp="1"/>
          </p:cNvSpPr>
          <p:nvPr>
            <p:ph type="sldNum" sz="quarter" idx="12"/>
          </p:nvPr>
        </p:nvSpPr>
        <p:spPr/>
        <p:txBody>
          <a:bodyPr/>
          <a:lstStyle/>
          <a:p>
            <a:fld id="{404E0FDA-C66B-B947-9BA9-52456DFD835E}" type="slidenum">
              <a:rPr kumimoji="1" lang="zh-CN" altLang="en-US" smtClean="0"/>
              <a:t>13</a:t>
            </a:fld>
            <a:endParaRPr kumimoji="1" lang="zh-CN" altLang="en-US"/>
          </a:p>
        </p:txBody>
      </p:sp>
    </p:spTree>
    <p:extLst>
      <p:ext uri="{BB962C8B-B14F-4D97-AF65-F5344CB8AC3E}">
        <p14:creationId xmlns:p14="http://schemas.microsoft.com/office/powerpoint/2010/main" val="1332102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14982-8D2F-0064-21C3-AD623934097C}"/>
              </a:ext>
            </a:extLst>
          </p:cNvPr>
          <p:cNvSpPr>
            <a:spLocks noGrp="1"/>
          </p:cNvSpPr>
          <p:nvPr>
            <p:ph type="title"/>
          </p:nvPr>
        </p:nvSpPr>
        <p:spPr/>
        <p:txBody>
          <a:bodyPr/>
          <a:lstStyle/>
          <a:p>
            <a:r>
              <a:rPr kumimoji="1" lang="en-US" altLang="zh-CN" b="1" dirty="0">
                <a:solidFill>
                  <a:srgbClr val="0070C0"/>
                </a:solidFill>
                <a:latin typeface="Calibri" panose="020F0502020204030204" pitchFamily="34" charset="0"/>
                <a:cs typeface="Calibri" panose="020F0502020204030204" pitchFamily="34" charset="0"/>
              </a:rPr>
              <a:t>Comprehensive Coverage of </a:t>
            </a:r>
            <a:r>
              <a:rPr kumimoji="1" lang="en-US" altLang="zh-CN" b="1" dirty="0" err="1">
                <a:solidFill>
                  <a:srgbClr val="0070C0"/>
                </a:solidFill>
                <a:latin typeface="Calibri" panose="020F0502020204030204" pitchFamily="34" charset="0"/>
                <a:cs typeface="Calibri" panose="020F0502020204030204" pitchFamily="34" charset="0"/>
              </a:rPr>
              <a:t>SNESet</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763D5B73-D2ED-B4A0-8CAE-230F7490B43B}"/>
              </a:ext>
            </a:extLst>
          </p:cNvPr>
          <p:cNvPicPr>
            <a:picLocks noGrp="1" noChangeAspect="1"/>
          </p:cNvPicPr>
          <p:nvPr>
            <p:ph idx="1"/>
          </p:nvPr>
        </p:nvPicPr>
        <p:blipFill rotWithShape="1">
          <a:blip r:embed="rId3"/>
          <a:srcRect t="10935"/>
          <a:stretch/>
        </p:blipFill>
        <p:spPr>
          <a:xfrm>
            <a:off x="667871" y="1438836"/>
            <a:ext cx="9140350" cy="5419164"/>
          </a:xfrm>
          <a:prstGeom prst="rect">
            <a:avLst/>
          </a:prstGeom>
        </p:spPr>
      </p:pic>
      <p:sp>
        <p:nvSpPr>
          <p:cNvPr id="3" name="圆角矩形 2">
            <a:extLst>
              <a:ext uri="{FF2B5EF4-FFF2-40B4-BE49-F238E27FC236}">
                <a16:creationId xmlns:a16="http://schemas.microsoft.com/office/drawing/2014/main" id="{101F2241-7B49-FA1B-3F54-C823E7C5A869}"/>
              </a:ext>
            </a:extLst>
          </p:cNvPr>
          <p:cNvSpPr/>
          <p:nvPr/>
        </p:nvSpPr>
        <p:spPr>
          <a:xfrm>
            <a:off x="838200" y="5054600"/>
            <a:ext cx="8775700" cy="52219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21AC791-D16E-4565-3116-4D76740556A7}"/>
              </a:ext>
            </a:extLst>
          </p:cNvPr>
          <p:cNvSpPr txBox="1"/>
          <p:nvPr/>
        </p:nvSpPr>
        <p:spPr>
          <a:xfrm>
            <a:off x="9771518" y="4928347"/>
            <a:ext cx="2420482" cy="735628"/>
          </a:xfrm>
          <a:prstGeom prst="rect">
            <a:avLst/>
          </a:prstGeom>
          <a:noFill/>
          <a:effectLst>
            <a:outerShdw blurRad="50800" dist="38100" dir="2700000" algn="tl" rotWithShape="0">
              <a:prstClr val="black">
                <a:alpha val="40000"/>
              </a:prstClr>
            </a:outerShdw>
            <a:reflection blurRad="6350" stA="50000" endA="300" endPos="80000" dist="88900" dir="5400000" sy="-100000" algn="bl" rotWithShape="0"/>
          </a:effectLst>
        </p:spPr>
        <p:txBody>
          <a:bodyPr wrap="square" lIns="0" tIns="0" rIns="0" bIns="0" rtlCol="0">
            <a:noAutofit/>
          </a:bodyPr>
          <a:lstStyle/>
          <a:p>
            <a:r>
              <a:rPr lang="en-US" altLang="zh-CN" sz="4800" b="1" dirty="0">
                <a:solidFill>
                  <a:srgbClr val="990000"/>
                </a:solidFill>
                <a:latin typeface="Arial Black" panose="020B0A04020102020204" pitchFamily="34" charset="0"/>
              </a:rPr>
              <a:t>  2/23</a:t>
            </a:r>
            <a:endParaRPr lang="zh-CN" altLang="en-US" sz="4800" b="1" dirty="0">
              <a:solidFill>
                <a:srgbClr val="990000"/>
              </a:solidFill>
              <a:latin typeface="Arial Black" panose="020B0A04020102020204" pitchFamily="34" charset="0"/>
            </a:endParaRPr>
          </a:p>
        </p:txBody>
      </p:sp>
      <p:sp>
        <p:nvSpPr>
          <p:cNvPr id="6" name="文本框 5">
            <a:extLst>
              <a:ext uri="{FF2B5EF4-FFF2-40B4-BE49-F238E27FC236}">
                <a16:creationId xmlns:a16="http://schemas.microsoft.com/office/drawing/2014/main" id="{52651A26-1F27-2995-4D7E-A4AA31056EE8}"/>
              </a:ext>
            </a:extLst>
          </p:cNvPr>
          <p:cNvSpPr txBox="1"/>
          <p:nvPr/>
        </p:nvSpPr>
        <p:spPr>
          <a:xfrm>
            <a:off x="9808221" y="4191437"/>
            <a:ext cx="2127505" cy="707886"/>
          </a:xfrm>
          <a:prstGeom prst="rect">
            <a:avLst/>
          </a:prstGeom>
          <a:noFill/>
        </p:spPr>
        <p:txBody>
          <a:bodyPr wrap="none" rtlCol="0">
            <a:spAutoFit/>
          </a:bodyPr>
          <a:lstStyle/>
          <a:p>
            <a:pPr algn="ctr"/>
            <a:r>
              <a:rPr lang="en" altLang="zh-CN" sz="2000" b="1" dirty="0">
                <a:latin typeface="PingFang SC" panose="020B0400000000000000" pitchFamily="34" charset="-122"/>
                <a:ea typeface="PingFang SC" panose="020B0400000000000000" pitchFamily="34" charset="-122"/>
              </a:rPr>
              <a:t>Transport Layer</a:t>
            </a:r>
          </a:p>
          <a:p>
            <a:pPr algn="ctr"/>
            <a:r>
              <a:rPr kumimoji="1" lang="zh-CN" altLang="en-US" sz="2000" b="1" dirty="0">
                <a:latin typeface="PingFang SC" panose="020B0400000000000000" pitchFamily="34" charset="-122"/>
                <a:ea typeface="PingFang SC" panose="020B0400000000000000" pitchFamily="34" charset="-122"/>
              </a:rPr>
              <a:t>（</a:t>
            </a:r>
            <a:r>
              <a:rPr kumimoji="1" lang="en-US" altLang="zh-CN" sz="2000" b="1" dirty="0">
                <a:latin typeface="PingFang SC" panose="020B0400000000000000" pitchFamily="34" charset="-122"/>
                <a:ea typeface="PingFang SC" panose="020B0400000000000000" pitchFamily="34" charset="-122"/>
              </a:rPr>
              <a:t>Layer</a:t>
            </a:r>
            <a:r>
              <a:rPr kumimoji="1" lang="zh-CN" altLang="en-US" sz="2000" b="1" dirty="0">
                <a:latin typeface="PingFang SC" panose="020B0400000000000000" pitchFamily="34" charset="-122"/>
                <a:ea typeface="PingFang SC" panose="020B0400000000000000" pitchFamily="34" charset="-122"/>
              </a:rPr>
              <a:t> </a:t>
            </a:r>
            <a:r>
              <a:rPr kumimoji="1" lang="en-US" altLang="zh-CN" sz="2000" b="1" dirty="0">
                <a:latin typeface="PingFang SC" panose="020B0400000000000000" pitchFamily="34" charset="-122"/>
                <a:ea typeface="PingFang SC" panose="020B0400000000000000" pitchFamily="34" charset="-122"/>
              </a:rPr>
              <a:t>4</a:t>
            </a:r>
            <a:r>
              <a:rPr kumimoji="1" lang="zh-CN" altLang="en-US" sz="2000" b="1" dirty="0">
                <a:latin typeface="PingFang SC" panose="020B0400000000000000" pitchFamily="34" charset="-122"/>
                <a:ea typeface="PingFang SC" panose="020B0400000000000000" pitchFamily="34" charset="-122"/>
              </a:rPr>
              <a:t>）</a:t>
            </a:r>
          </a:p>
        </p:txBody>
      </p:sp>
      <p:sp>
        <p:nvSpPr>
          <p:cNvPr id="8" name="灯片编号占位符 7">
            <a:extLst>
              <a:ext uri="{FF2B5EF4-FFF2-40B4-BE49-F238E27FC236}">
                <a16:creationId xmlns:a16="http://schemas.microsoft.com/office/drawing/2014/main" id="{14496A4A-8904-8EFB-1937-CE35AE380D1D}"/>
              </a:ext>
            </a:extLst>
          </p:cNvPr>
          <p:cNvSpPr>
            <a:spLocks noGrp="1"/>
          </p:cNvSpPr>
          <p:nvPr>
            <p:ph type="sldNum" sz="quarter" idx="12"/>
          </p:nvPr>
        </p:nvSpPr>
        <p:spPr/>
        <p:txBody>
          <a:bodyPr/>
          <a:lstStyle/>
          <a:p>
            <a:fld id="{404E0FDA-C66B-B947-9BA9-52456DFD835E}" type="slidenum">
              <a:rPr kumimoji="1" lang="zh-CN" altLang="en-US" smtClean="0"/>
              <a:t>14</a:t>
            </a:fld>
            <a:endParaRPr kumimoji="1" lang="zh-CN" altLang="en-US"/>
          </a:p>
        </p:txBody>
      </p:sp>
    </p:spTree>
    <p:extLst>
      <p:ext uri="{BB962C8B-B14F-4D97-AF65-F5344CB8AC3E}">
        <p14:creationId xmlns:p14="http://schemas.microsoft.com/office/powerpoint/2010/main" val="2532608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a:extLst>
              <a:ext uri="{FF2B5EF4-FFF2-40B4-BE49-F238E27FC236}">
                <a16:creationId xmlns:a16="http://schemas.microsoft.com/office/drawing/2014/main" id="{42C413C7-9354-3DF7-C60B-5FE9D23C8102}"/>
              </a:ext>
            </a:extLst>
          </p:cNvPr>
          <p:cNvPicPr>
            <a:picLocks noChangeAspect="1"/>
          </p:cNvPicPr>
          <p:nvPr/>
        </p:nvPicPr>
        <p:blipFill rotWithShape="1">
          <a:blip r:embed="rId3"/>
          <a:srcRect t="10935"/>
          <a:stretch/>
        </p:blipFill>
        <p:spPr>
          <a:xfrm>
            <a:off x="667871" y="1438836"/>
            <a:ext cx="9140350" cy="5419164"/>
          </a:xfrm>
          <a:prstGeom prst="rect">
            <a:avLst/>
          </a:prstGeom>
        </p:spPr>
      </p:pic>
      <p:sp>
        <p:nvSpPr>
          <p:cNvPr id="2" name="标题 1">
            <a:extLst>
              <a:ext uri="{FF2B5EF4-FFF2-40B4-BE49-F238E27FC236}">
                <a16:creationId xmlns:a16="http://schemas.microsoft.com/office/drawing/2014/main" id="{2AE14982-8D2F-0064-21C3-AD623934097C}"/>
              </a:ext>
            </a:extLst>
          </p:cNvPr>
          <p:cNvSpPr>
            <a:spLocks noGrp="1"/>
          </p:cNvSpPr>
          <p:nvPr>
            <p:ph type="title"/>
          </p:nvPr>
        </p:nvSpPr>
        <p:spPr/>
        <p:txBody>
          <a:bodyPr/>
          <a:lstStyle/>
          <a:p>
            <a:r>
              <a:rPr kumimoji="1" lang="en-US" altLang="zh-CN" b="1" dirty="0">
                <a:solidFill>
                  <a:srgbClr val="0070C0"/>
                </a:solidFill>
                <a:latin typeface="Calibri" panose="020F0502020204030204" pitchFamily="34" charset="0"/>
                <a:cs typeface="Calibri" panose="020F0502020204030204" pitchFamily="34" charset="0"/>
              </a:rPr>
              <a:t>Comprehensive Coverage of </a:t>
            </a:r>
            <a:r>
              <a:rPr kumimoji="1" lang="en-US" altLang="zh-CN" b="1" dirty="0" err="1">
                <a:solidFill>
                  <a:srgbClr val="0070C0"/>
                </a:solidFill>
                <a:latin typeface="Calibri" panose="020F0502020204030204" pitchFamily="34" charset="0"/>
                <a:cs typeface="Calibri" panose="020F0502020204030204" pitchFamily="34" charset="0"/>
              </a:rPr>
              <a:t>SNESet</a:t>
            </a:r>
            <a:endParaRPr kumimoji="1" lang="zh-CN" altLang="en-US" b="1" dirty="0">
              <a:solidFill>
                <a:srgbClr val="0070C0"/>
              </a:solidFill>
              <a:latin typeface="Calibri" panose="020F0502020204030204" pitchFamily="34" charset="0"/>
              <a:cs typeface="Calibri" panose="020F0502020204030204" pitchFamily="34" charset="0"/>
            </a:endParaRPr>
          </a:p>
        </p:txBody>
      </p:sp>
      <p:sp>
        <p:nvSpPr>
          <p:cNvPr id="3" name="圆角矩形 2">
            <a:extLst>
              <a:ext uri="{FF2B5EF4-FFF2-40B4-BE49-F238E27FC236}">
                <a16:creationId xmlns:a16="http://schemas.microsoft.com/office/drawing/2014/main" id="{101F2241-7B49-FA1B-3F54-C823E7C5A869}"/>
              </a:ext>
            </a:extLst>
          </p:cNvPr>
          <p:cNvSpPr/>
          <p:nvPr/>
        </p:nvSpPr>
        <p:spPr>
          <a:xfrm>
            <a:off x="838200" y="2924736"/>
            <a:ext cx="8767483" cy="50426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21AC791-D16E-4565-3116-4D76740556A7}"/>
              </a:ext>
            </a:extLst>
          </p:cNvPr>
          <p:cNvSpPr txBox="1"/>
          <p:nvPr/>
        </p:nvSpPr>
        <p:spPr>
          <a:xfrm>
            <a:off x="9678602" y="4340243"/>
            <a:ext cx="2420482" cy="735628"/>
          </a:xfrm>
          <a:prstGeom prst="rect">
            <a:avLst/>
          </a:prstGeom>
          <a:noFill/>
          <a:effectLst>
            <a:outerShdw blurRad="50800" dist="38100" dir="2700000" algn="tl" rotWithShape="0">
              <a:prstClr val="black">
                <a:alpha val="40000"/>
              </a:prstClr>
            </a:outerShdw>
            <a:reflection blurRad="6350" stA="50000" endA="300" endPos="80000" dist="88900" dir="5400000" sy="-100000" algn="bl" rotWithShape="0"/>
          </a:effectLst>
        </p:spPr>
        <p:txBody>
          <a:bodyPr wrap="square" lIns="0" tIns="0" rIns="0" bIns="0" rtlCol="0">
            <a:noAutofit/>
          </a:bodyPr>
          <a:lstStyle/>
          <a:p>
            <a:r>
              <a:rPr lang="en-US" altLang="zh-CN" sz="4800" b="1" dirty="0">
                <a:solidFill>
                  <a:srgbClr val="990000"/>
                </a:solidFill>
                <a:latin typeface="Arial Black" panose="020B0A04020102020204" pitchFamily="34" charset="0"/>
              </a:rPr>
              <a:t>  5*/23</a:t>
            </a:r>
            <a:endParaRPr lang="zh-CN" altLang="en-US" sz="4800" b="1" dirty="0">
              <a:solidFill>
                <a:srgbClr val="990000"/>
              </a:solidFill>
              <a:latin typeface="Arial Black" panose="020B0A04020102020204" pitchFamily="34" charset="0"/>
            </a:endParaRPr>
          </a:p>
        </p:txBody>
      </p:sp>
      <p:sp>
        <p:nvSpPr>
          <p:cNvPr id="6" name="文本框 5">
            <a:extLst>
              <a:ext uri="{FF2B5EF4-FFF2-40B4-BE49-F238E27FC236}">
                <a16:creationId xmlns:a16="http://schemas.microsoft.com/office/drawing/2014/main" id="{52651A26-1F27-2995-4D7E-A4AA31056EE8}"/>
              </a:ext>
            </a:extLst>
          </p:cNvPr>
          <p:cNvSpPr txBox="1"/>
          <p:nvPr/>
        </p:nvSpPr>
        <p:spPr>
          <a:xfrm>
            <a:off x="9776012" y="3632357"/>
            <a:ext cx="2323072" cy="707886"/>
          </a:xfrm>
          <a:prstGeom prst="rect">
            <a:avLst/>
          </a:prstGeom>
          <a:noFill/>
        </p:spPr>
        <p:txBody>
          <a:bodyPr wrap="none" rtlCol="0">
            <a:spAutoFit/>
          </a:bodyPr>
          <a:lstStyle/>
          <a:p>
            <a:pPr algn="ctr"/>
            <a:r>
              <a:rPr lang="en" altLang="zh-CN" sz="2000" b="1" dirty="0">
                <a:latin typeface="PingFang SC" panose="020B0400000000000000" pitchFamily="34" charset="-122"/>
                <a:ea typeface="PingFang SC" panose="020B0400000000000000" pitchFamily="34" charset="-122"/>
              </a:rPr>
              <a:t>Application Layer</a:t>
            </a:r>
          </a:p>
          <a:p>
            <a:pPr algn="ctr"/>
            <a:r>
              <a:rPr lang="zh-CN" altLang="en-US" sz="2000" b="1" dirty="0">
                <a:latin typeface="PingFang SC" panose="020B0400000000000000" pitchFamily="34" charset="-122"/>
                <a:ea typeface="PingFang SC" panose="020B0400000000000000" pitchFamily="34" charset="-122"/>
              </a:rPr>
              <a:t>（</a:t>
            </a:r>
            <a:r>
              <a:rPr lang="en-US" altLang="zh-CN" sz="2000" b="1" dirty="0">
                <a:latin typeface="PingFang SC" panose="020B0400000000000000" pitchFamily="34" charset="-122"/>
                <a:ea typeface="PingFang SC" panose="020B0400000000000000" pitchFamily="34" charset="-122"/>
              </a:rPr>
              <a:t>Layer</a:t>
            </a:r>
            <a:r>
              <a:rPr lang="zh-CN" altLang="en-US" sz="2000" b="1" dirty="0">
                <a:latin typeface="PingFang SC" panose="020B0400000000000000" pitchFamily="34" charset="-122"/>
                <a:ea typeface="PingFang SC" panose="020B0400000000000000" pitchFamily="34" charset="-122"/>
              </a:rPr>
              <a:t> </a:t>
            </a:r>
            <a:r>
              <a:rPr lang="en-US" altLang="zh-CN" sz="2000" b="1" dirty="0">
                <a:latin typeface="PingFang SC" panose="020B0400000000000000" pitchFamily="34" charset="-122"/>
                <a:ea typeface="PingFang SC" panose="020B0400000000000000" pitchFamily="34" charset="-122"/>
              </a:rPr>
              <a:t>5</a:t>
            </a:r>
            <a:r>
              <a:rPr lang="zh-CN" altLang="en-US" sz="2000" b="1" dirty="0">
                <a:latin typeface="PingFang SC" panose="020B0400000000000000" pitchFamily="34" charset="-122"/>
                <a:ea typeface="PingFang SC" panose="020B0400000000000000" pitchFamily="34" charset="-122"/>
              </a:rPr>
              <a:t>）</a:t>
            </a:r>
            <a:r>
              <a:rPr lang="en" altLang="zh-CN" sz="2000" b="1" dirty="0">
                <a:latin typeface="PingFang SC" panose="020B0400000000000000" pitchFamily="34" charset="-122"/>
                <a:ea typeface="PingFang SC" panose="020B0400000000000000" pitchFamily="34" charset="-122"/>
              </a:rPr>
              <a:t> </a:t>
            </a:r>
            <a:endParaRPr kumimoji="1" lang="zh-CN" altLang="en-US" sz="2000" b="1" dirty="0">
              <a:latin typeface="PingFang SC" panose="020B0400000000000000" pitchFamily="34" charset="-122"/>
              <a:ea typeface="PingFang SC" panose="020B0400000000000000" pitchFamily="34" charset="-122"/>
            </a:endParaRPr>
          </a:p>
        </p:txBody>
      </p:sp>
      <p:sp>
        <p:nvSpPr>
          <p:cNvPr id="7" name="圆角矩形 6">
            <a:extLst>
              <a:ext uri="{FF2B5EF4-FFF2-40B4-BE49-F238E27FC236}">
                <a16:creationId xmlns:a16="http://schemas.microsoft.com/office/drawing/2014/main" id="{EEB429E4-491C-43CF-E3A1-BB258C227891}"/>
              </a:ext>
            </a:extLst>
          </p:cNvPr>
          <p:cNvSpPr/>
          <p:nvPr/>
        </p:nvSpPr>
        <p:spPr>
          <a:xfrm>
            <a:off x="838199" y="5880100"/>
            <a:ext cx="8767484" cy="723900"/>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1ECF04C6-F6B6-D037-F31E-8AA96518C240}"/>
              </a:ext>
            </a:extLst>
          </p:cNvPr>
          <p:cNvSpPr/>
          <p:nvPr/>
        </p:nvSpPr>
        <p:spPr>
          <a:xfrm>
            <a:off x="838199" y="6604000"/>
            <a:ext cx="8767484" cy="254000"/>
          </a:xfrm>
          <a:prstGeom prst="roundRect">
            <a:avLst>
              <a:gd name="adj" fmla="val 9910"/>
            </a:avLst>
          </a:prstGeom>
          <a:noFill/>
          <a:ln w="38100"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10" name="灯片编号占位符 9">
            <a:extLst>
              <a:ext uri="{FF2B5EF4-FFF2-40B4-BE49-F238E27FC236}">
                <a16:creationId xmlns:a16="http://schemas.microsoft.com/office/drawing/2014/main" id="{1B45947C-AE77-6EED-F4D8-99F73DA3204B}"/>
              </a:ext>
            </a:extLst>
          </p:cNvPr>
          <p:cNvSpPr>
            <a:spLocks noGrp="1"/>
          </p:cNvSpPr>
          <p:nvPr>
            <p:ph type="sldNum" sz="quarter" idx="12"/>
          </p:nvPr>
        </p:nvSpPr>
        <p:spPr/>
        <p:txBody>
          <a:bodyPr/>
          <a:lstStyle/>
          <a:p>
            <a:fld id="{404E0FDA-C66B-B947-9BA9-52456DFD835E}" type="slidenum">
              <a:rPr kumimoji="1" lang="zh-CN" altLang="en-US" smtClean="0"/>
              <a:t>15</a:t>
            </a:fld>
            <a:endParaRPr kumimoji="1" lang="zh-CN" altLang="en-US"/>
          </a:p>
        </p:txBody>
      </p:sp>
    </p:spTree>
    <p:extLst>
      <p:ext uri="{BB962C8B-B14F-4D97-AF65-F5344CB8AC3E}">
        <p14:creationId xmlns:p14="http://schemas.microsoft.com/office/powerpoint/2010/main" val="2941630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727954-0C92-A246-32EC-BB37AFEC937E}"/>
              </a:ext>
            </a:extLst>
          </p:cNvPr>
          <p:cNvPicPr>
            <a:picLocks noChangeAspect="1"/>
          </p:cNvPicPr>
          <p:nvPr/>
        </p:nvPicPr>
        <p:blipFill>
          <a:blip r:embed="rId3"/>
          <a:stretch>
            <a:fillRect/>
          </a:stretch>
        </p:blipFill>
        <p:spPr>
          <a:xfrm>
            <a:off x="1968500" y="1535393"/>
            <a:ext cx="4970171" cy="4589182"/>
          </a:xfrm>
          <a:prstGeom prst="rect">
            <a:avLst/>
          </a:prstGeom>
        </p:spPr>
      </p:pic>
      <p:sp>
        <p:nvSpPr>
          <p:cNvPr id="2" name="标题 1">
            <a:extLst>
              <a:ext uri="{FF2B5EF4-FFF2-40B4-BE49-F238E27FC236}">
                <a16:creationId xmlns:a16="http://schemas.microsoft.com/office/drawing/2014/main" id="{4B4F0422-49EE-0750-3FF6-6D93827CFB8D}"/>
              </a:ext>
            </a:extLst>
          </p:cNvPr>
          <p:cNvSpPr>
            <a:spLocks noGrp="1"/>
          </p:cNvSpPr>
          <p:nvPr>
            <p:ph type="title"/>
          </p:nvPr>
        </p:nvSpPr>
        <p:spPr/>
        <p:txBody>
          <a:bodyPr/>
          <a:lstStyle/>
          <a:p>
            <a:r>
              <a:rPr kumimoji="1" lang="en" altLang="zh-CN" b="1" dirty="0">
                <a:solidFill>
                  <a:srgbClr val="0070C0"/>
                </a:solidFill>
                <a:latin typeface="Calibri" panose="020F0502020204030204" pitchFamily="34" charset="0"/>
                <a:cs typeface="Calibri" panose="020F0502020204030204" pitchFamily="34" charset="0"/>
              </a:rPr>
              <a:t>Data Collection System</a:t>
            </a:r>
            <a:endParaRPr kumimoji="1" lang="zh-CN" altLang="en-US" dirty="0"/>
          </a:p>
        </p:txBody>
      </p:sp>
      <p:pic>
        <p:nvPicPr>
          <p:cNvPr id="22" name="图片 21">
            <a:extLst>
              <a:ext uri="{FF2B5EF4-FFF2-40B4-BE49-F238E27FC236}">
                <a16:creationId xmlns:a16="http://schemas.microsoft.com/office/drawing/2014/main" id="{FE6B363A-D249-125A-0F1A-4453A410F75E}"/>
              </a:ext>
            </a:extLst>
          </p:cNvPr>
          <p:cNvPicPr>
            <a:picLocks noChangeAspect="1"/>
          </p:cNvPicPr>
          <p:nvPr/>
        </p:nvPicPr>
        <p:blipFill>
          <a:blip r:embed="rId4"/>
          <a:stretch>
            <a:fillRect/>
          </a:stretch>
        </p:blipFill>
        <p:spPr>
          <a:xfrm>
            <a:off x="3003923" y="2282451"/>
            <a:ext cx="3777028" cy="3095065"/>
          </a:xfrm>
          <a:prstGeom prst="rect">
            <a:avLst/>
          </a:prstGeom>
        </p:spPr>
      </p:pic>
      <p:pic>
        <p:nvPicPr>
          <p:cNvPr id="49" name="图片 48">
            <a:extLst>
              <a:ext uri="{FF2B5EF4-FFF2-40B4-BE49-F238E27FC236}">
                <a16:creationId xmlns:a16="http://schemas.microsoft.com/office/drawing/2014/main" id="{86D13D7C-A643-5100-64E1-F7182DA306B5}"/>
              </a:ext>
            </a:extLst>
          </p:cNvPr>
          <p:cNvPicPr>
            <a:picLocks noChangeAspect="1"/>
          </p:cNvPicPr>
          <p:nvPr/>
        </p:nvPicPr>
        <p:blipFill>
          <a:blip r:embed="rId5"/>
          <a:stretch>
            <a:fillRect/>
          </a:stretch>
        </p:blipFill>
        <p:spPr>
          <a:xfrm>
            <a:off x="4892437" y="1866191"/>
            <a:ext cx="5455024" cy="4258384"/>
          </a:xfrm>
          <a:prstGeom prst="rect">
            <a:avLst/>
          </a:prstGeom>
        </p:spPr>
      </p:pic>
      <p:pic>
        <p:nvPicPr>
          <p:cNvPr id="58" name="图片 57">
            <a:extLst>
              <a:ext uri="{FF2B5EF4-FFF2-40B4-BE49-F238E27FC236}">
                <a16:creationId xmlns:a16="http://schemas.microsoft.com/office/drawing/2014/main" id="{7520695F-ED53-E2DF-40E8-D3172F5F2B37}"/>
              </a:ext>
            </a:extLst>
          </p:cNvPr>
          <p:cNvPicPr>
            <a:picLocks noChangeAspect="1"/>
          </p:cNvPicPr>
          <p:nvPr/>
        </p:nvPicPr>
        <p:blipFill>
          <a:blip r:embed="rId6"/>
          <a:stretch>
            <a:fillRect/>
          </a:stretch>
        </p:blipFill>
        <p:spPr>
          <a:xfrm>
            <a:off x="4164853" y="5534473"/>
            <a:ext cx="999565" cy="216572"/>
          </a:xfrm>
          <a:prstGeom prst="rect">
            <a:avLst/>
          </a:prstGeom>
        </p:spPr>
      </p:pic>
      <p:sp>
        <p:nvSpPr>
          <p:cNvPr id="4" name="灯片编号占位符 3">
            <a:extLst>
              <a:ext uri="{FF2B5EF4-FFF2-40B4-BE49-F238E27FC236}">
                <a16:creationId xmlns:a16="http://schemas.microsoft.com/office/drawing/2014/main" id="{9863F015-8616-A3F5-5442-A30433D4BB31}"/>
              </a:ext>
            </a:extLst>
          </p:cNvPr>
          <p:cNvSpPr>
            <a:spLocks noGrp="1"/>
          </p:cNvSpPr>
          <p:nvPr>
            <p:ph type="sldNum" sz="quarter" idx="12"/>
          </p:nvPr>
        </p:nvSpPr>
        <p:spPr/>
        <p:txBody>
          <a:bodyPr/>
          <a:lstStyle/>
          <a:p>
            <a:fld id="{404E0FDA-C66B-B947-9BA9-52456DFD835E}" type="slidenum">
              <a:rPr kumimoji="1" lang="zh-CN" altLang="en-US" smtClean="0"/>
              <a:t>16</a:t>
            </a:fld>
            <a:endParaRPr kumimoji="1" lang="zh-CN" altLang="en-US"/>
          </a:p>
        </p:txBody>
      </p:sp>
    </p:spTree>
    <p:extLst>
      <p:ext uri="{BB962C8B-B14F-4D97-AF65-F5344CB8AC3E}">
        <p14:creationId xmlns:p14="http://schemas.microsoft.com/office/powerpoint/2010/main" val="172691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727954-0C92-A246-32EC-BB37AFEC937E}"/>
              </a:ext>
            </a:extLst>
          </p:cNvPr>
          <p:cNvPicPr>
            <a:picLocks noChangeAspect="1"/>
          </p:cNvPicPr>
          <p:nvPr/>
        </p:nvPicPr>
        <p:blipFill>
          <a:blip r:embed="rId4"/>
          <a:stretch>
            <a:fillRect/>
          </a:stretch>
        </p:blipFill>
        <p:spPr>
          <a:xfrm>
            <a:off x="1968500" y="1535393"/>
            <a:ext cx="4970171" cy="4589182"/>
          </a:xfrm>
          <a:prstGeom prst="rect">
            <a:avLst/>
          </a:prstGeom>
        </p:spPr>
      </p:pic>
      <p:sp>
        <p:nvSpPr>
          <p:cNvPr id="2" name="标题 1">
            <a:extLst>
              <a:ext uri="{FF2B5EF4-FFF2-40B4-BE49-F238E27FC236}">
                <a16:creationId xmlns:a16="http://schemas.microsoft.com/office/drawing/2014/main" id="{4B4F0422-49EE-0750-3FF6-6D93827CFB8D}"/>
              </a:ext>
            </a:extLst>
          </p:cNvPr>
          <p:cNvSpPr>
            <a:spLocks noGrp="1"/>
          </p:cNvSpPr>
          <p:nvPr>
            <p:ph type="title"/>
          </p:nvPr>
        </p:nvSpPr>
        <p:spPr/>
        <p:txBody>
          <a:bodyPr/>
          <a:lstStyle/>
          <a:p>
            <a:r>
              <a:rPr kumimoji="1" lang="en" altLang="zh-CN" b="1" dirty="0">
                <a:solidFill>
                  <a:srgbClr val="0070C0"/>
                </a:solidFill>
                <a:latin typeface="Calibri" panose="020F0502020204030204" pitchFamily="34" charset="0"/>
                <a:cs typeface="Calibri" panose="020F0502020204030204" pitchFamily="34" charset="0"/>
              </a:rPr>
              <a:t>Data Collection System</a:t>
            </a:r>
            <a:endParaRPr kumimoji="1" lang="zh-CN" altLang="en-US" dirty="0"/>
          </a:p>
        </p:txBody>
      </p:sp>
      <p:pic>
        <p:nvPicPr>
          <p:cNvPr id="22" name="图片 21">
            <a:extLst>
              <a:ext uri="{FF2B5EF4-FFF2-40B4-BE49-F238E27FC236}">
                <a16:creationId xmlns:a16="http://schemas.microsoft.com/office/drawing/2014/main" id="{FE6B363A-D249-125A-0F1A-4453A410F75E}"/>
              </a:ext>
            </a:extLst>
          </p:cNvPr>
          <p:cNvPicPr>
            <a:picLocks noChangeAspect="1"/>
          </p:cNvPicPr>
          <p:nvPr/>
        </p:nvPicPr>
        <p:blipFill>
          <a:blip r:embed="rId5"/>
          <a:stretch>
            <a:fillRect/>
          </a:stretch>
        </p:blipFill>
        <p:spPr>
          <a:xfrm>
            <a:off x="3003923" y="2282451"/>
            <a:ext cx="3777028" cy="3095065"/>
          </a:xfrm>
          <a:prstGeom prst="rect">
            <a:avLst/>
          </a:prstGeom>
        </p:spPr>
      </p:pic>
      <p:pic>
        <p:nvPicPr>
          <p:cNvPr id="49" name="图片 48">
            <a:extLst>
              <a:ext uri="{FF2B5EF4-FFF2-40B4-BE49-F238E27FC236}">
                <a16:creationId xmlns:a16="http://schemas.microsoft.com/office/drawing/2014/main" id="{86D13D7C-A643-5100-64E1-F7182DA306B5}"/>
              </a:ext>
            </a:extLst>
          </p:cNvPr>
          <p:cNvPicPr>
            <a:picLocks noChangeAspect="1"/>
          </p:cNvPicPr>
          <p:nvPr/>
        </p:nvPicPr>
        <p:blipFill>
          <a:blip r:embed="rId6"/>
          <a:stretch>
            <a:fillRect/>
          </a:stretch>
        </p:blipFill>
        <p:spPr>
          <a:xfrm>
            <a:off x="4892437" y="1866191"/>
            <a:ext cx="5455024" cy="4258384"/>
          </a:xfrm>
          <a:prstGeom prst="rect">
            <a:avLst/>
          </a:prstGeom>
        </p:spPr>
      </p:pic>
      <p:pic>
        <p:nvPicPr>
          <p:cNvPr id="58" name="图片 57">
            <a:extLst>
              <a:ext uri="{FF2B5EF4-FFF2-40B4-BE49-F238E27FC236}">
                <a16:creationId xmlns:a16="http://schemas.microsoft.com/office/drawing/2014/main" id="{7520695F-ED53-E2DF-40E8-D3172F5F2B37}"/>
              </a:ext>
            </a:extLst>
          </p:cNvPr>
          <p:cNvPicPr>
            <a:picLocks noChangeAspect="1"/>
          </p:cNvPicPr>
          <p:nvPr/>
        </p:nvPicPr>
        <p:blipFill>
          <a:blip r:embed="rId7"/>
          <a:stretch>
            <a:fillRect/>
          </a:stretch>
        </p:blipFill>
        <p:spPr>
          <a:xfrm>
            <a:off x="4164853" y="5534473"/>
            <a:ext cx="999565" cy="216572"/>
          </a:xfrm>
          <a:prstGeom prst="rect">
            <a:avLst/>
          </a:prstGeom>
        </p:spPr>
      </p:pic>
      <p:sp>
        <p:nvSpPr>
          <p:cNvPr id="4" name="灯片编号占位符 3">
            <a:extLst>
              <a:ext uri="{FF2B5EF4-FFF2-40B4-BE49-F238E27FC236}">
                <a16:creationId xmlns:a16="http://schemas.microsoft.com/office/drawing/2014/main" id="{9863F015-8616-A3F5-5442-A30433D4BB31}"/>
              </a:ext>
            </a:extLst>
          </p:cNvPr>
          <p:cNvSpPr>
            <a:spLocks noGrp="1"/>
          </p:cNvSpPr>
          <p:nvPr>
            <p:ph type="sldNum" sz="quarter" idx="12"/>
          </p:nvPr>
        </p:nvSpPr>
        <p:spPr/>
        <p:txBody>
          <a:bodyPr/>
          <a:lstStyle/>
          <a:p>
            <a:fld id="{404E0FDA-C66B-B947-9BA9-52456DFD835E}" type="slidenum">
              <a:rPr kumimoji="1" lang="zh-CN" altLang="en-US" smtClean="0"/>
              <a:t>17</a:t>
            </a:fld>
            <a:endParaRPr kumimoji="1" lang="zh-CN" altLang="en-US"/>
          </a:p>
        </p:txBody>
      </p:sp>
    </p:spTree>
    <p:custDataLst>
      <p:tags r:id="rId1"/>
    </p:custDataLst>
    <p:extLst>
      <p:ext uri="{BB962C8B-B14F-4D97-AF65-F5344CB8AC3E}">
        <p14:creationId xmlns:p14="http://schemas.microsoft.com/office/powerpoint/2010/main" val="27536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F896E-41AA-FB36-EAD9-318C1A88BFE6}"/>
              </a:ext>
            </a:extLst>
          </p:cNvPr>
          <p:cNvSpPr>
            <a:spLocks noGrp="1"/>
          </p:cNvSpPr>
          <p:nvPr>
            <p:ph type="title"/>
          </p:nvPr>
        </p:nvSpPr>
        <p:spPr/>
        <p:txBody>
          <a:bodyPr/>
          <a:lstStyle/>
          <a:p>
            <a:r>
              <a:rPr kumimoji="1" lang="en" altLang="zh-CN" b="1" dirty="0">
                <a:solidFill>
                  <a:srgbClr val="0070C0"/>
                </a:solidFill>
                <a:latin typeface="Calibri" panose="020F0502020204030204" pitchFamily="34" charset="0"/>
                <a:cs typeface="Calibri" panose="020F0502020204030204" pitchFamily="34" charset="0"/>
              </a:rPr>
              <a:t>Qualitative Analytics</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F9E636B5-4EF3-EBE1-5C20-5ADD454B8EA1}"/>
              </a:ext>
            </a:extLst>
          </p:cNvPr>
          <p:cNvPicPr>
            <a:picLocks noGrp="1" noChangeAspect="1"/>
          </p:cNvPicPr>
          <p:nvPr>
            <p:ph idx="1"/>
          </p:nvPr>
        </p:nvPicPr>
        <p:blipFill>
          <a:blip r:embed="rId3"/>
          <a:stretch>
            <a:fillRect/>
          </a:stretch>
        </p:blipFill>
        <p:spPr>
          <a:xfrm>
            <a:off x="2067225" y="1846389"/>
            <a:ext cx="7788609" cy="4351338"/>
          </a:xfrm>
          <a:prstGeom prst="rect">
            <a:avLst/>
          </a:prstGeom>
        </p:spPr>
      </p:pic>
      <p:sp>
        <p:nvSpPr>
          <p:cNvPr id="5" name="文本框 4">
            <a:extLst>
              <a:ext uri="{FF2B5EF4-FFF2-40B4-BE49-F238E27FC236}">
                <a16:creationId xmlns:a16="http://schemas.microsoft.com/office/drawing/2014/main" id="{791D155F-1403-B171-AB8A-4A2E96FDDF5E}"/>
              </a:ext>
            </a:extLst>
          </p:cNvPr>
          <p:cNvSpPr txBox="1"/>
          <p:nvPr/>
        </p:nvSpPr>
        <p:spPr>
          <a:xfrm rot="20445614">
            <a:off x="48266" y="2641201"/>
            <a:ext cx="2539478" cy="400110"/>
          </a:xfrm>
          <a:prstGeom prst="rect">
            <a:avLst/>
          </a:prstGeom>
          <a:noFill/>
        </p:spPr>
        <p:txBody>
          <a:bodyPr wrap="none" rtlCol="0">
            <a:spAutoFit/>
          </a:bodyPr>
          <a:lstStyle/>
          <a:p>
            <a:r>
              <a:rPr lang="en" altLang="zh-CN" sz="2000" b="1" dirty="0">
                <a:solidFill>
                  <a:srgbClr val="0070C0"/>
                </a:solidFill>
                <a:latin typeface="PingFang SC" panose="020B0400000000000000" pitchFamily="34" charset="-122"/>
                <a:ea typeface="PingFang SC" panose="020B0400000000000000" pitchFamily="34" charset="-122"/>
              </a:rPr>
              <a:t>Kendall Correlation</a:t>
            </a:r>
            <a:endParaRPr kumimoji="1" lang="zh-CN" altLang="en-US" sz="2000" b="1" dirty="0">
              <a:solidFill>
                <a:srgbClr val="0070C0"/>
              </a:solidFill>
              <a:latin typeface="PingFang SC" panose="020B0400000000000000" pitchFamily="34" charset="-122"/>
              <a:ea typeface="PingFang SC" panose="020B0400000000000000" pitchFamily="34" charset="-122"/>
            </a:endParaRPr>
          </a:p>
        </p:txBody>
      </p:sp>
      <p:sp>
        <p:nvSpPr>
          <p:cNvPr id="6" name="文本框 5">
            <a:extLst>
              <a:ext uri="{FF2B5EF4-FFF2-40B4-BE49-F238E27FC236}">
                <a16:creationId xmlns:a16="http://schemas.microsoft.com/office/drawing/2014/main" id="{2DC314CD-C7F4-42BC-EB0E-E83AFE357A18}"/>
              </a:ext>
            </a:extLst>
          </p:cNvPr>
          <p:cNvSpPr txBox="1"/>
          <p:nvPr/>
        </p:nvSpPr>
        <p:spPr>
          <a:xfrm rot="20445614">
            <a:off x="202155" y="4805082"/>
            <a:ext cx="2231701" cy="400110"/>
          </a:xfrm>
          <a:prstGeom prst="rect">
            <a:avLst/>
          </a:prstGeom>
          <a:noFill/>
        </p:spPr>
        <p:txBody>
          <a:bodyPr wrap="none" rtlCol="0">
            <a:spAutoFit/>
          </a:bodyPr>
          <a:lstStyle/>
          <a:p>
            <a:r>
              <a:rPr lang="en" altLang="zh-CN" sz="2000" b="1" dirty="0">
                <a:solidFill>
                  <a:srgbClr val="0070C0"/>
                </a:solidFill>
                <a:latin typeface="PingFang SC" panose="020B0400000000000000" pitchFamily="34" charset="-122"/>
                <a:ea typeface="PingFang SC" panose="020B0400000000000000" pitchFamily="34" charset="-122"/>
              </a:rPr>
              <a:t>Information Gain</a:t>
            </a:r>
            <a:endParaRPr kumimoji="1" lang="zh-CN" altLang="en-US" sz="2000" b="1" dirty="0">
              <a:solidFill>
                <a:srgbClr val="0070C0"/>
              </a:solidFill>
              <a:latin typeface="PingFang SC" panose="020B0400000000000000" pitchFamily="34" charset="-122"/>
              <a:ea typeface="PingFang SC" panose="020B0400000000000000" pitchFamily="34" charset="-122"/>
            </a:endParaRPr>
          </a:p>
        </p:txBody>
      </p:sp>
      <p:sp>
        <p:nvSpPr>
          <p:cNvPr id="7" name="圆角矩形 6">
            <a:extLst>
              <a:ext uri="{FF2B5EF4-FFF2-40B4-BE49-F238E27FC236}">
                <a16:creationId xmlns:a16="http://schemas.microsoft.com/office/drawing/2014/main" id="{502DBA09-710E-4859-413C-BAE98842E444}"/>
              </a:ext>
            </a:extLst>
          </p:cNvPr>
          <p:cNvSpPr/>
          <p:nvPr/>
        </p:nvSpPr>
        <p:spPr>
          <a:xfrm>
            <a:off x="2796988" y="1846389"/>
            <a:ext cx="2038248" cy="4351338"/>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6844995E-329D-F956-1E08-DE2124126FC3}"/>
              </a:ext>
            </a:extLst>
          </p:cNvPr>
          <p:cNvSpPr/>
          <p:nvPr/>
        </p:nvSpPr>
        <p:spPr>
          <a:xfrm>
            <a:off x="7965141" y="1847696"/>
            <a:ext cx="1590110" cy="4351338"/>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35A54C8B-64DD-CC14-7DA3-7B8F2AF14385}"/>
              </a:ext>
            </a:extLst>
          </p:cNvPr>
          <p:cNvCxnSpPr/>
          <p:nvPr/>
        </p:nvCxnSpPr>
        <p:spPr>
          <a:xfrm>
            <a:off x="551329" y="3254188"/>
            <a:ext cx="0" cy="1788459"/>
          </a:xfrm>
          <a:prstGeom prst="straightConnector1">
            <a:avLst/>
          </a:prstGeom>
          <a:ln w="381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A210E57-8524-77A4-BBA0-40C6F206C078}"/>
              </a:ext>
            </a:extLst>
          </p:cNvPr>
          <p:cNvSpPr txBox="1"/>
          <p:nvPr/>
        </p:nvSpPr>
        <p:spPr>
          <a:xfrm>
            <a:off x="623238" y="3837392"/>
            <a:ext cx="1917513" cy="369332"/>
          </a:xfrm>
          <a:prstGeom prst="rect">
            <a:avLst/>
          </a:prstGeom>
          <a:noFill/>
        </p:spPr>
        <p:txBody>
          <a:bodyPr wrap="none" rtlCol="0">
            <a:spAutoFit/>
          </a:bodyPr>
          <a:lstStyle/>
          <a:p>
            <a:r>
              <a:rPr lang="en" altLang="zh-CN" b="1" dirty="0">
                <a:latin typeface="PingFang SC" panose="020B0400000000000000" pitchFamily="34" charset="-122"/>
                <a:ea typeface="PingFang SC" panose="020B0400000000000000" pitchFamily="34" charset="-122"/>
              </a:rPr>
              <a:t>Complementary</a:t>
            </a:r>
            <a:endParaRPr kumimoji="1" lang="zh-CN" altLang="en-US" b="1" dirty="0">
              <a:latin typeface="PingFang SC" panose="020B0400000000000000" pitchFamily="34" charset="-122"/>
              <a:ea typeface="PingFang SC" panose="020B0400000000000000" pitchFamily="34" charset="-122"/>
            </a:endParaRPr>
          </a:p>
        </p:txBody>
      </p:sp>
      <p:sp>
        <p:nvSpPr>
          <p:cNvPr id="12" name="文本框 11">
            <a:extLst>
              <a:ext uri="{FF2B5EF4-FFF2-40B4-BE49-F238E27FC236}">
                <a16:creationId xmlns:a16="http://schemas.microsoft.com/office/drawing/2014/main" id="{BC26C7B0-41DE-DD51-14B4-9CC858906CF8}"/>
              </a:ext>
            </a:extLst>
          </p:cNvPr>
          <p:cNvSpPr txBox="1"/>
          <p:nvPr/>
        </p:nvSpPr>
        <p:spPr>
          <a:xfrm>
            <a:off x="9646050" y="2775563"/>
            <a:ext cx="2492689" cy="2123658"/>
          </a:xfrm>
          <a:prstGeom prst="rect">
            <a:avLst/>
          </a:prstGeom>
          <a:solidFill>
            <a:schemeClr val="accent5">
              <a:lumMod val="20000"/>
              <a:lumOff val="80000"/>
            </a:schemeClr>
          </a:solidFill>
          <a:ln>
            <a:no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US" altLang="zh-CN" sz="2000" b="1"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Implications</a:t>
            </a:r>
          </a:p>
          <a:p>
            <a:pPr marL="342900" indent="-342900">
              <a:buAutoNum type="arabicParenBoth"/>
            </a:pPr>
            <a:r>
              <a:rPr kumimoji="1" lang="en-US" altLang="zh-CN"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End-to-end performance is critical.</a:t>
            </a:r>
          </a:p>
          <a:p>
            <a:pPr marL="342900" indent="-342900">
              <a:buAutoNum type="arabicParenBoth"/>
            </a:pPr>
            <a:r>
              <a:rPr kumimoji="1" lang="en-US" altLang="zh-CN"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Co-locate with memory or I/O-intensive services.</a:t>
            </a:r>
            <a:endParaRPr kumimoji="1" lang="zh-CN" altLang="en-US" dirty="0">
              <a:solidFill>
                <a:schemeClr val="tx1"/>
              </a:solidFill>
              <a:latin typeface="PingFang SC" panose="020B0400000000000000" pitchFamily="34" charset="-122"/>
              <a:ea typeface="PingFang SC" panose="020B0400000000000000" pitchFamily="34" charset="-122"/>
              <a:cs typeface="Calibri" panose="020F0502020204030204" pitchFamily="34" charset="0"/>
            </a:endParaRPr>
          </a:p>
        </p:txBody>
      </p:sp>
      <p:sp>
        <p:nvSpPr>
          <p:cNvPr id="14" name="灯片编号占位符 13">
            <a:extLst>
              <a:ext uri="{FF2B5EF4-FFF2-40B4-BE49-F238E27FC236}">
                <a16:creationId xmlns:a16="http://schemas.microsoft.com/office/drawing/2014/main" id="{D18C0DE6-2674-D9CB-829E-AC1E96CCA848}"/>
              </a:ext>
            </a:extLst>
          </p:cNvPr>
          <p:cNvSpPr>
            <a:spLocks noGrp="1"/>
          </p:cNvSpPr>
          <p:nvPr>
            <p:ph type="sldNum" sz="quarter" idx="12"/>
          </p:nvPr>
        </p:nvSpPr>
        <p:spPr/>
        <p:txBody>
          <a:bodyPr/>
          <a:lstStyle/>
          <a:p>
            <a:fld id="{404E0FDA-C66B-B947-9BA9-52456DFD835E}" type="slidenum">
              <a:rPr kumimoji="1" lang="zh-CN" altLang="en-US" smtClean="0"/>
              <a:t>18</a:t>
            </a:fld>
            <a:endParaRPr kumimoji="1" lang="zh-CN" altLang="en-US"/>
          </a:p>
        </p:txBody>
      </p:sp>
    </p:spTree>
    <p:extLst>
      <p:ext uri="{BB962C8B-B14F-4D97-AF65-F5344CB8AC3E}">
        <p14:creationId xmlns:p14="http://schemas.microsoft.com/office/powerpoint/2010/main" val="3253662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15">
            <a:extLst>
              <a:ext uri="{FF2B5EF4-FFF2-40B4-BE49-F238E27FC236}">
                <a16:creationId xmlns:a16="http://schemas.microsoft.com/office/drawing/2014/main" id="{B87966F2-213F-2823-98EC-151D144D2690}"/>
              </a:ext>
            </a:extLst>
          </p:cNvPr>
          <p:cNvPicPr>
            <a:picLocks noGrp="1" noChangeAspect="1"/>
          </p:cNvPicPr>
          <p:nvPr>
            <p:ph idx="1"/>
          </p:nvPr>
        </p:nvPicPr>
        <p:blipFill>
          <a:blip r:embed="rId3"/>
          <a:stretch>
            <a:fillRect/>
          </a:stretch>
        </p:blipFill>
        <p:spPr>
          <a:xfrm>
            <a:off x="2283360" y="1778552"/>
            <a:ext cx="7625280" cy="4153383"/>
          </a:xfrm>
          <a:prstGeom prst="rect">
            <a:avLst/>
          </a:prstGeom>
        </p:spPr>
      </p:pic>
      <p:sp>
        <p:nvSpPr>
          <p:cNvPr id="2" name="标题 1">
            <a:extLst>
              <a:ext uri="{FF2B5EF4-FFF2-40B4-BE49-F238E27FC236}">
                <a16:creationId xmlns:a16="http://schemas.microsoft.com/office/drawing/2014/main" id="{3776075E-687C-22F9-7AB6-8210E9BCF796}"/>
              </a:ext>
            </a:extLst>
          </p:cNvPr>
          <p:cNvSpPr>
            <a:spLocks noGrp="1"/>
          </p:cNvSpPr>
          <p:nvPr>
            <p:ph type="title"/>
          </p:nvPr>
        </p:nvSpPr>
        <p:spPr/>
        <p:txBody>
          <a:bodyPr/>
          <a:lstStyle/>
          <a:p>
            <a:r>
              <a:rPr kumimoji="1" lang="en" altLang="zh-CN" b="1" dirty="0">
                <a:solidFill>
                  <a:srgbClr val="0070C0"/>
                </a:solidFill>
                <a:latin typeface="Calibri" panose="020F0502020204030204" pitchFamily="34" charset="0"/>
                <a:cs typeface="Calibri" panose="020F0502020204030204" pitchFamily="34" charset="0"/>
              </a:rPr>
              <a:t>Quantitative Analytics</a:t>
            </a:r>
            <a:endParaRPr kumimoji="1" lang="zh-CN" altLang="en-US" b="1" dirty="0">
              <a:solidFill>
                <a:srgbClr val="0070C0"/>
              </a:solidFill>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47865792-67BB-8C4F-B78E-93FD5F2FF981}"/>
              </a:ext>
            </a:extLst>
          </p:cNvPr>
          <p:cNvSpPr txBox="1"/>
          <p:nvPr/>
        </p:nvSpPr>
        <p:spPr>
          <a:xfrm rot="20445614">
            <a:off x="828299" y="2196934"/>
            <a:ext cx="1271502" cy="707886"/>
          </a:xfrm>
          <a:prstGeom prst="rect">
            <a:avLst/>
          </a:prstGeom>
          <a:noFill/>
        </p:spPr>
        <p:txBody>
          <a:bodyPr wrap="none" rtlCol="0">
            <a:spAutoFit/>
          </a:bodyPr>
          <a:lstStyle/>
          <a:p>
            <a:r>
              <a:rPr lang="en" altLang="zh-CN" sz="2000" b="1" dirty="0">
                <a:solidFill>
                  <a:srgbClr val="0070C0"/>
                </a:solidFill>
                <a:latin typeface="PingFang SC" panose="020B0400000000000000" pitchFamily="34" charset="-122"/>
                <a:ea typeface="PingFang SC" panose="020B0400000000000000" pitchFamily="34" charset="-122"/>
              </a:rPr>
              <a:t>Domain-</a:t>
            </a:r>
          </a:p>
          <a:p>
            <a:r>
              <a:rPr lang="en" altLang="zh-CN" sz="2000" b="1" dirty="0">
                <a:solidFill>
                  <a:srgbClr val="0070C0"/>
                </a:solidFill>
                <a:latin typeface="PingFang SC" panose="020B0400000000000000" pitchFamily="34" charset="-122"/>
                <a:ea typeface="PingFang SC" panose="020B0400000000000000" pitchFamily="34" charset="-122"/>
              </a:rPr>
              <a:t>agnostic</a:t>
            </a:r>
            <a:endParaRPr kumimoji="1" lang="zh-CN" altLang="en-US" sz="2000" b="1" dirty="0">
              <a:solidFill>
                <a:srgbClr val="0070C0"/>
              </a:solidFill>
              <a:latin typeface="PingFang SC" panose="020B0400000000000000" pitchFamily="34" charset="-122"/>
              <a:ea typeface="PingFang SC" panose="020B0400000000000000" pitchFamily="34" charset="-122"/>
            </a:endParaRPr>
          </a:p>
        </p:txBody>
      </p:sp>
      <p:sp>
        <p:nvSpPr>
          <p:cNvPr id="7" name="文本框 6">
            <a:extLst>
              <a:ext uri="{FF2B5EF4-FFF2-40B4-BE49-F238E27FC236}">
                <a16:creationId xmlns:a16="http://schemas.microsoft.com/office/drawing/2014/main" id="{AA0B2429-53C9-0623-F8EF-6B6FBD236411}"/>
              </a:ext>
            </a:extLst>
          </p:cNvPr>
          <p:cNvSpPr txBox="1"/>
          <p:nvPr/>
        </p:nvSpPr>
        <p:spPr>
          <a:xfrm rot="20445614">
            <a:off x="848147" y="4058967"/>
            <a:ext cx="1356462" cy="707886"/>
          </a:xfrm>
          <a:prstGeom prst="rect">
            <a:avLst/>
          </a:prstGeom>
          <a:noFill/>
        </p:spPr>
        <p:txBody>
          <a:bodyPr wrap="none" rtlCol="0">
            <a:spAutoFit/>
          </a:bodyPr>
          <a:lstStyle/>
          <a:p>
            <a:r>
              <a:rPr lang="en" altLang="zh-CN" sz="2000" b="1" dirty="0">
                <a:solidFill>
                  <a:srgbClr val="0070C0"/>
                </a:solidFill>
                <a:latin typeface="PingFang SC" panose="020B0400000000000000" pitchFamily="34" charset="-122"/>
                <a:ea typeface="PingFang SC" panose="020B0400000000000000" pitchFamily="34" charset="-122"/>
              </a:rPr>
              <a:t>Domain- </a:t>
            </a:r>
          </a:p>
          <a:p>
            <a:r>
              <a:rPr lang="en" altLang="zh-CN" sz="2000" b="1" dirty="0">
                <a:solidFill>
                  <a:srgbClr val="0070C0"/>
                </a:solidFill>
                <a:latin typeface="PingFang SC" panose="020B0400000000000000" pitchFamily="34" charset="-122"/>
                <a:ea typeface="PingFang SC" panose="020B0400000000000000" pitchFamily="34" charset="-122"/>
              </a:rPr>
              <a:t>specific</a:t>
            </a:r>
            <a:endParaRPr kumimoji="1" lang="zh-CN" altLang="en-US" sz="2000" b="1" dirty="0">
              <a:solidFill>
                <a:srgbClr val="0070C0"/>
              </a:solidFill>
              <a:latin typeface="PingFang SC" panose="020B0400000000000000" pitchFamily="34" charset="-122"/>
              <a:ea typeface="PingFang SC" panose="020B0400000000000000" pitchFamily="34" charset="-122"/>
            </a:endParaRPr>
          </a:p>
        </p:txBody>
      </p:sp>
      <p:sp>
        <p:nvSpPr>
          <p:cNvPr id="8" name="圆角矩形 7">
            <a:extLst>
              <a:ext uri="{FF2B5EF4-FFF2-40B4-BE49-F238E27FC236}">
                <a16:creationId xmlns:a16="http://schemas.microsoft.com/office/drawing/2014/main" id="{5D7A53B2-6C6F-774E-BC9F-6BAC24DA066A}"/>
              </a:ext>
            </a:extLst>
          </p:cNvPr>
          <p:cNvSpPr/>
          <p:nvPr/>
        </p:nvSpPr>
        <p:spPr>
          <a:xfrm>
            <a:off x="2283359" y="6019800"/>
            <a:ext cx="7625280" cy="740641"/>
          </a:xfrm>
          <a:prstGeom prst="roundRect">
            <a:avLst>
              <a:gd name="adj" fmla="val 18382"/>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b="1" dirty="0">
                <a:solidFill>
                  <a:schemeClr val="tx1"/>
                </a:solidFill>
                <a:latin typeface="PingFang SC" panose="020B0400000000000000" pitchFamily="34" charset="-122"/>
                <a:ea typeface="PingFang SC" panose="020B0400000000000000" pitchFamily="34" charset="-122"/>
              </a:rPr>
              <a:t>Implications</a:t>
            </a:r>
            <a:r>
              <a:rPr kumimoji="1" lang="en-US" altLang="zh-CN" dirty="0">
                <a:solidFill>
                  <a:schemeClr val="tx1"/>
                </a:solidFill>
                <a:latin typeface="PingFang SC" panose="020B0400000000000000" pitchFamily="34" charset="-122"/>
                <a:ea typeface="PingFang SC" panose="020B0400000000000000" pitchFamily="34" charset="-122"/>
              </a:rPr>
              <a:t>:</a:t>
            </a:r>
          </a:p>
          <a:p>
            <a:r>
              <a:rPr kumimoji="1" lang="en-US" altLang="zh-CN" dirty="0">
                <a:solidFill>
                  <a:schemeClr val="tx1"/>
                </a:solidFill>
                <a:latin typeface="PingFang SC" panose="020B0400000000000000" pitchFamily="34" charset="-122"/>
                <a:ea typeface="PingFang SC" panose="020B0400000000000000" pitchFamily="34" charset="-122"/>
              </a:rPr>
              <a:t>One-size-fits-all QoS-based QoE prediction model aren’t appliable.</a:t>
            </a:r>
            <a:endParaRPr kumimoji="1" lang="zh-CN" altLang="en-US" dirty="0">
              <a:solidFill>
                <a:schemeClr val="tx1"/>
              </a:solidFill>
              <a:latin typeface="PingFang SC" panose="020B0400000000000000" pitchFamily="34" charset="-122"/>
              <a:ea typeface="PingFang SC" panose="020B0400000000000000" pitchFamily="34" charset="-122"/>
            </a:endParaRPr>
          </a:p>
        </p:txBody>
      </p:sp>
      <p:sp>
        <p:nvSpPr>
          <p:cNvPr id="11" name="灯片编号占位符 10">
            <a:extLst>
              <a:ext uri="{FF2B5EF4-FFF2-40B4-BE49-F238E27FC236}">
                <a16:creationId xmlns:a16="http://schemas.microsoft.com/office/drawing/2014/main" id="{9EA48E19-33C0-0718-902C-D10166A5B411}"/>
              </a:ext>
            </a:extLst>
          </p:cNvPr>
          <p:cNvSpPr>
            <a:spLocks noGrp="1"/>
          </p:cNvSpPr>
          <p:nvPr>
            <p:ph type="sldNum" sz="quarter" idx="12"/>
          </p:nvPr>
        </p:nvSpPr>
        <p:spPr/>
        <p:txBody>
          <a:bodyPr/>
          <a:lstStyle/>
          <a:p>
            <a:fld id="{404E0FDA-C66B-B947-9BA9-52456DFD835E}" type="slidenum">
              <a:rPr kumimoji="1" lang="zh-CN" altLang="en-US" smtClean="0"/>
              <a:t>19</a:t>
            </a:fld>
            <a:endParaRPr kumimoji="1" lang="zh-CN" altLang="en-US"/>
          </a:p>
        </p:txBody>
      </p:sp>
      <p:sp>
        <p:nvSpPr>
          <p:cNvPr id="3" name="文本框 2">
            <a:extLst>
              <a:ext uri="{FF2B5EF4-FFF2-40B4-BE49-F238E27FC236}">
                <a16:creationId xmlns:a16="http://schemas.microsoft.com/office/drawing/2014/main" id="{2CE7672A-9542-601C-4D1E-65CB45AF64BE}"/>
              </a:ext>
            </a:extLst>
          </p:cNvPr>
          <p:cNvSpPr txBox="1"/>
          <p:nvPr/>
        </p:nvSpPr>
        <p:spPr>
          <a:xfrm>
            <a:off x="4060363" y="1482323"/>
            <a:ext cx="4734014" cy="400110"/>
          </a:xfrm>
          <a:prstGeom prst="rect">
            <a:avLst/>
          </a:prstGeom>
          <a:noFill/>
        </p:spPr>
        <p:txBody>
          <a:bodyPr wrap="square" rtlCol="0">
            <a:spAutoFit/>
          </a:bodyPr>
          <a:lstStyle/>
          <a:p>
            <a:r>
              <a:rPr lang="en" altLang="zh-CN" sz="2000" b="1" dirty="0" err="1">
                <a:solidFill>
                  <a:srgbClr val="0070C0"/>
                </a:solidFill>
                <a:latin typeface="PingFang SC" panose="020B0400000000000000" pitchFamily="34" charset="-122"/>
                <a:ea typeface="PingFang SC" panose="020B0400000000000000" pitchFamily="34" charset="-122"/>
              </a:rPr>
              <a:t>CatBoost</a:t>
            </a:r>
            <a:r>
              <a:rPr lang="en" altLang="zh-CN" sz="2000" b="1" dirty="0">
                <a:solidFill>
                  <a:srgbClr val="0070C0"/>
                </a:solidFill>
                <a:latin typeface="PingFang SC" panose="020B0400000000000000" pitchFamily="34" charset="-122"/>
                <a:ea typeface="PingFang SC" panose="020B0400000000000000" pitchFamily="34" charset="-122"/>
              </a:rPr>
              <a:t> feature importance score</a:t>
            </a:r>
            <a:endParaRPr kumimoji="1" lang="zh-CN" altLang="en-US" sz="2000" b="1" dirty="0">
              <a:solidFill>
                <a:srgbClr val="0070C0"/>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152379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329C3-9741-B714-3A5E-7425F189FDFB}"/>
              </a:ext>
            </a:extLst>
          </p:cNvPr>
          <p:cNvSpPr>
            <a:spLocks noGrp="1"/>
          </p:cNvSpPr>
          <p:nvPr>
            <p:ph type="title"/>
          </p:nvPr>
        </p:nvSpPr>
        <p:spPr/>
        <p:txBody>
          <a:bodyPr/>
          <a:lstStyle/>
          <a:p>
            <a:r>
              <a:rPr lang="en" altLang="zh-CN" b="1" dirty="0">
                <a:solidFill>
                  <a:srgbClr val="0070C0"/>
                </a:solidFill>
                <a:latin typeface="Calibri" panose="020F0502020204030204" pitchFamily="34" charset="0"/>
                <a:ea typeface="PingFang SC" panose="020B0400000000000000" pitchFamily="34" charset="-122"/>
                <a:cs typeface="Calibri" panose="020F0502020204030204" pitchFamily="34" charset="0"/>
              </a:rPr>
              <a:t>Background</a:t>
            </a:r>
            <a:endParaRPr kumimoji="1" lang="zh-CN" altLang="en-US" b="1" dirty="0">
              <a:solidFill>
                <a:srgbClr val="0070C0"/>
              </a:solidFill>
              <a:latin typeface="Calibri" panose="020F0502020204030204" pitchFamily="34" charset="0"/>
              <a:ea typeface="PingFang SC" panose="020B0400000000000000" pitchFamily="34" charset="-122"/>
              <a:cs typeface="Calibri" panose="020F0502020204030204" pitchFamily="34" charset="0"/>
            </a:endParaRPr>
          </a:p>
        </p:txBody>
      </p:sp>
      <p:sp>
        <p:nvSpPr>
          <p:cNvPr id="16" name="灯片编号占位符 15">
            <a:extLst>
              <a:ext uri="{FF2B5EF4-FFF2-40B4-BE49-F238E27FC236}">
                <a16:creationId xmlns:a16="http://schemas.microsoft.com/office/drawing/2014/main" id="{8A0F03A7-7E3C-32CE-04E3-E2F5614B8FB5}"/>
              </a:ext>
            </a:extLst>
          </p:cNvPr>
          <p:cNvSpPr>
            <a:spLocks noGrp="1"/>
          </p:cNvSpPr>
          <p:nvPr>
            <p:ph type="sldNum" sz="quarter" idx="12"/>
          </p:nvPr>
        </p:nvSpPr>
        <p:spPr/>
        <p:txBody>
          <a:bodyPr/>
          <a:lstStyle/>
          <a:p>
            <a:fld id="{404E0FDA-C66B-B947-9BA9-52456DFD835E}" type="slidenum">
              <a:rPr kumimoji="1" lang="zh-CN" altLang="en-US" smtClean="0"/>
              <a:t>2</a:t>
            </a:fld>
            <a:endParaRPr kumimoji="1" lang="zh-CN" altLang="en-US"/>
          </a:p>
        </p:txBody>
      </p:sp>
      <p:sp>
        <p:nvSpPr>
          <p:cNvPr id="4" name="内容占位符 2">
            <a:extLst>
              <a:ext uri="{FF2B5EF4-FFF2-40B4-BE49-F238E27FC236}">
                <a16:creationId xmlns:a16="http://schemas.microsoft.com/office/drawing/2014/main" id="{34CF2260-FAE4-1CDC-A84B-2DFF44BCA18A}"/>
              </a:ext>
            </a:extLst>
          </p:cNvPr>
          <p:cNvSpPr txBox="1">
            <a:spLocks/>
          </p:cNvSpPr>
          <p:nvPr/>
        </p:nvSpPr>
        <p:spPr>
          <a:xfrm>
            <a:off x="838200" y="1825625"/>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latin typeface="Calibri" panose="020F0502020204030204" pitchFamily="34" charset="0"/>
              <a:cs typeface="Calibri" panose="020F0502020204030204" pitchFamily="34" charset="0"/>
            </a:endParaRPr>
          </a:p>
        </p:txBody>
      </p:sp>
      <p:sp>
        <p:nvSpPr>
          <p:cNvPr id="6" name="内容占位符 2">
            <a:extLst>
              <a:ext uri="{FF2B5EF4-FFF2-40B4-BE49-F238E27FC236}">
                <a16:creationId xmlns:a16="http://schemas.microsoft.com/office/drawing/2014/main" id="{B327D0BA-BD69-D00C-C500-B3AF185F6424}"/>
              </a:ext>
            </a:extLst>
          </p:cNvPr>
          <p:cNvSpPr>
            <a:spLocks noGrp="1"/>
          </p:cNvSpPr>
          <p:nvPr>
            <p:ph idx="1"/>
          </p:nvPr>
        </p:nvSpPr>
        <p:spPr>
          <a:xfrm>
            <a:off x="838200" y="1825625"/>
            <a:ext cx="10515600" cy="4351338"/>
          </a:xfrm>
        </p:spPr>
        <p:txBody>
          <a:bodyPr>
            <a:normAutofit/>
          </a:bodyPr>
          <a:lstStyle/>
          <a:p>
            <a:r>
              <a:rPr kumimoji="1" lang="en-US" altLang="zh-CN" dirty="0">
                <a:latin typeface="Calibri" panose="020F0502020204030204" pitchFamily="34" charset="0"/>
                <a:cs typeface="Calibri" panose="020F0502020204030204" pitchFamily="34" charset="0"/>
              </a:rPr>
              <a:t>Video streaming applications (VSAs) are gaining momentum</a:t>
            </a:r>
            <a:r>
              <a:rPr kumimoji="1" lang="zh-CN" altLang="en-US" sz="4000" dirty="0">
                <a:latin typeface="Calibri" panose="020F0502020204030204" pitchFamily="34" charset="0"/>
                <a:cs typeface="Calibri" panose="020F0502020204030204" pitchFamily="34" charset="0"/>
              </a:rPr>
              <a:t>📈</a:t>
            </a:r>
            <a:r>
              <a:rPr kumimoji="1" lang="en-US" altLang="zh-CN" dirty="0">
                <a:latin typeface="Calibri" panose="020F0502020204030204" pitchFamily="34" charset="0"/>
                <a:cs typeface="Calibri" panose="020F0502020204030204" pitchFamily="34" charset="0"/>
              </a:rPr>
              <a:t>.</a:t>
            </a:r>
          </a:p>
          <a:p>
            <a:endParaRPr kumimoji="1" lang="en-US" altLang="zh-CN"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FF7FAE81-DDE8-243F-C922-15B4C4762DA3}"/>
              </a:ext>
            </a:extLst>
          </p:cNvPr>
          <p:cNvPicPr>
            <a:picLocks noChangeAspect="1"/>
          </p:cNvPicPr>
          <p:nvPr/>
        </p:nvPicPr>
        <p:blipFill>
          <a:blip r:embed="rId3"/>
          <a:stretch>
            <a:fillRect/>
          </a:stretch>
        </p:blipFill>
        <p:spPr>
          <a:xfrm>
            <a:off x="838200" y="2824717"/>
            <a:ext cx="1907450" cy="1907450"/>
          </a:xfrm>
          <a:prstGeom prst="rect">
            <a:avLst/>
          </a:prstGeom>
        </p:spPr>
      </p:pic>
      <p:sp>
        <p:nvSpPr>
          <p:cNvPr id="8" name="文本框 7">
            <a:extLst>
              <a:ext uri="{FF2B5EF4-FFF2-40B4-BE49-F238E27FC236}">
                <a16:creationId xmlns:a16="http://schemas.microsoft.com/office/drawing/2014/main" id="{FB64D20D-BF08-7BB9-EAAF-CD0E6575B56D}"/>
              </a:ext>
            </a:extLst>
          </p:cNvPr>
          <p:cNvSpPr txBox="1"/>
          <p:nvPr/>
        </p:nvSpPr>
        <p:spPr>
          <a:xfrm>
            <a:off x="227961" y="4674602"/>
            <a:ext cx="2919587" cy="954107"/>
          </a:xfrm>
          <a:prstGeom prst="rect">
            <a:avLst/>
          </a:prstGeom>
          <a:noFill/>
        </p:spPr>
        <p:txBody>
          <a:bodyPr wrap="square" rtlCol="0">
            <a:spAutoFit/>
          </a:bodyPr>
          <a:lstStyle/>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On-demand </a:t>
            </a:r>
          </a:p>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video </a:t>
            </a:r>
            <a:endParaRPr lang="zh-CN" altLang="en-US" sz="2800" kern="1200" dirty="0">
              <a:solidFill>
                <a:prstClr val="black"/>
              </a:solidFill>
              <a:latin typeface="Calibri"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B53E71C3-3080-0781-DA85-9F7E284CE438}"/>
              </a:ext>
            </a:extLst>
          </p:cNvPr>
          <p:cNvSpPr txBox="1"/>
          <p:nvPr/>
        </p:nvSpPr>
        <p:spPr>
          <a:xfrm>
            <a:off x="6947406" y="4674602"/>
            <a:ext cx="2213690" cy="954107"/>
          </a:xfrm>
          <a:prstGeom prst="rect">
            <a:avLst/>
          </a:prstGeom>
          <a:noFill/>
        </p:spPr>
        <p:txBody>
          <a:bodyPr wrap="square" rtlCol="0">
            <a:spAutoFit/>
          </a:bodyPr>
          <a:lstStyle/>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Live </a:t>
            </a:r>
          </a:p>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streaming</a:t>
            </a:r>
            <a:endParaRPr lang="zh-CN" altLang="en-US" sz="2800" kern="1200" dirty="0">
              <a:solidFill>
                <a:prstClr val="black"/>
              </a:solidFill>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528FBC59-FBC2-E238-85CC-CA166880DE51}"/>
              </a:ext>
            </a:extLst>
          </p:cNvPr>
          <p:cNvSpPr txBox="1"/>
          <p:nvPr/>
        </p:nvSpPr>
        <p:spPr>
          <a:xfrm>
            <a:off x="3512305" y="4674602"/>
            <a:ext cx="3108904" cy="954107"/>
          </a:xfrm>
          <a:prstGeom prst="rect">
            <a:avLst/>
          </a:prstGeom>
          <a:noFill/>
        </p:spPr>
        <p:txBody>
          <a:bodyPr wrap="square" rtlCol="0">
            <a:spAutoFit/>
          </a:bodyPr>
          <a:lstStyle/>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Video </a:t>
            </a:r>
          </a:p>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conferencing </a:t>
            </a:r>
            <a:endParaRPr lang="zh-CN" altLang="en-US" sz="2800" kern="1200" dirty="0">
              <a:solidFill>
                <a:prstClr val="black"/>
              </a:solidFill>
              <a:latin typeface="Calibri"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A79CA489-0AFD-2771-C472-0673F2A6FE78}"/>
              </a:ext>
            </a:extLst>
          </p:cNvPr>
          <p:cNvSpPr txBox="1"/>
          <p:nvPr/>
        </p:nvSpPr>
        <p:spPr>
          <a:xfrm>
            <a:off x="9902272" y="4674602"/>
            <a:ext cx="1704271" cy="954107"/>
          </a:xfrm>
          <a:prstGeom prst="rect">
            <a:avLst/>
          </a:prstGeom>
          <a:noFill/>
        </p:spPr>
        <p:txBody>
          <a:bodyPr wrap="square" rtlCol="0">
            <a:spAutoFit/>
          </a:bodyPr>
          <a:lstStyle/>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Cloud </a:t>
            </a:r>
          </a:p>
          <a:p>
            <a:pPr algn="ctr">
              <a:buClrTx/>
              <a:buFontTx/>
              <a:buNone/>
            </a:pPr>
            <a:r>
              <a:rPr lang="en-US" altLang="zh-CN" sz="2800" kern="1200" dirty="0">
                <a:solidFill>
                  <a:prstClr val="black"/>
                </a:solidFill>
                <a:latin typeface="Calibri" panose="020F0502020204030204"/>
                <a:ea typeface="等线" panose="02010600030101010101" pitchFamily="2" charset="-122"/>
                <a:cs typeface="+mn-cs"/>
              </a:rPr>
              <a:t>gaming </a:t>
            </a:r>
            <a:endParaRPr lang="zh-CN" altLang="en-US" sz="2800" kern="1200" dirty="0">
              <a:solidFill>
                <a:prstClr val="black"/>
              </a:solidFill>
              <a:latin typeface="Calibri" panose="020F0502020204030204"/>
              <a:ea typeface="等线" panose="02010600030101010101" pitchFamily="2" charset="-122"/>
              <a:cs typeface="+mn-cs"/>
            </a:endParaRPr>
          </a:p>
        </p:txBody>
      </p:sp>
      <p:pic>
        <p:nvPicPr>
          <p:cNvPr id="15" name="图片 14">
            <a:extLst>
              <a:ext uri="{FF2B5EF4-FFF2-40B4-BE49-F238E27FC236}">
                <a16:creationId xmlns:a16="http://schemas.microsoft.com/office/drawing/2014/main" id="{296A8E8A-DCB7-EB0B-637E-3E6C02C3A4D4}"/>
              </a:ext>
            </a:extLst>
          </p:cNvPr>
          <p:cNvPicPr>
            <a:picLocks noChangeAspect="1"/>
          </p:cNvPicPr>
          <p:nvPr/>
        </p:nvPicPr>
        <p:blipFill>
          <a:blip r:embed="rId4"/>
          <a:stretch>
            <a:fillRect/>
          </a:stretch>
        </p:blipFill>
        <p:spPr>
          <a:xfrm>
            <a:off x="4113032" y="2874477"/>
            <a:ext cx="1907450" cy="1807931"/>
          </a:xfrm>
          <a:prstGeom prst="rect">
            <a:avLst/>
          </a:prstGeom>
        </p:spPr>
      </p:pic>
      <p:pic>
        <p:nvPicPr>
          <p:cNvPr id="18" name="Picture 10" descr="Genshin Impact - Lantern Rite android iOS apk download for free-TapTap">
            <a:extLst>
              <a:ext uri="{FF2B5EF4-FFF2-40B4-BE49-F238E27FC236}">
                <a16:creationId xmlns:a16="http://schemas.microsoft.com/office/drawing/2014/main" id="{5EB8673A-7562-A204-B4E6-6AAA50A8C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8021" y="3112055"/>
            <a:ext cx="1332775" cy="13327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twitch · GitHub Topics · GitHub">
            <a:extLst>
              <a:ext uri="{FF2B5EF4-FFF2-40B4-BE49-F238E27FC236}">
                <a16:creationId xmlns:a16="http://schemas.microsoft.com/office/drawing/2014/main" id="{0E252DAC-8105-0519-0481-7A428D2E6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7864" y="3112055"/>
            <a:ext cx="1332775" cy="133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26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E85C5-463F-8C03-0C2C-47B1C56C9709}"/>
              </a:ext>
            </a:extLst>
          </p:cNvPr>
          <p:cNvSpPr>
            <a:spLocks noGrp="1"/>
          </p:cNvSpPr>
          <p:nvPr>
            <p:ph type="title"/>
          </p:nvPr>
        </p:nvSpPr>
        <p:spPr/>
        <p:txBody>
          <a:bodyPr/>
          <a:lstStyle/>
          <a:p>
            <a:r>
              <a:rPr lang="en" altLang="zh-CN" b="1" dirty="0">
                <a:solidFill>
                  <a:srgbClr val="0070C0"/>
                </a:solidFill>
                <a:latin typeface="Calibri" panose="020F0502020204030204" pitchFamily="34" charset="0"/>
                <a:cs typeface="Calibri" panose="020F0502020204030204" pitchFamily="34" charset="0"/>
              </a:rPr>
              <a:t>Potential Data-centric Problems</a:t>
            </a:r>
            <a:endParaRPr kumimoji="1" lang="zh-CN" altLang="en-US" b="1" dirty="0">
              <a:solidFill>
                <a:srgbClr val="0070C0"/>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7CA808BB-9F2A-DCA8-83F6-29899E28D7AB}"/>
              </a:ext>
            </a:extLst>
          </p:cNvPr>
          <p:cNvPicPr>
            <a:picLocks noGrp="1" noChangeAspect="1"/>
          </p:cNvPicPr>
          <p:nvPr>
            <p:ph idx="1"/>
          </p:nvPr>
        </p:nvPicPr>
        <p:blipFill>
          <a:blip r:embed="rId4"/>
          <a:stretch>
            <a:fillRect/>
          </a:stretch>
        </p:blipFill>
        <p:spPr>
          <a:xfrm>
            <a:off x="2032394" y="1512131"/>
            <a:ext cx="8491228" cy="4699840"/>
          </a:xfrm>
          <a:prstGeom prst="rect">
            <a:avLst/>
          </a:prstGeom>
        </p:spPr>
      </p:pic>
      <p:sp>
        <p:nvSpPr>
          <p:cNvPr id="5" name="灯片编号占位符 4">
            <a:extLst>
              <a:ext uri="{FF2B5EF4-FFF2-40B4-BE49-F238E27FC236}">
                <a16:creationId xmlns:a16="http://schemas.microsoft.com/office/drawing/2014/main" id="{76212AA1-CBE0-0FF7-AAE0-0B26C7456829}"/>
              </a:ext>
            </a:extLst>
          </p:cNvPr>
          <p:cNvSpPr>
            <a:spLocks noGrp="1"/>
          </p:cNvSpPr>
          <p:nvPr>
            <p:ph type="sldNum" sz="quarter" idx="12"/>
          </p:nvPr>
        </p:nvSpPr>
        <p:spPr/>
        <p:txBody>
          <a:bodyPr/>
          <a:lstStyle/>
          <a:p>
            <a:fld id="{404E0FDA-C66B-B947-9BA9-52456DFD835E}" type="slidenum">
              <a:rPr kumimoji="1" lang="zh-CN" altLang="en-US" smtClean="0"/>
              <a:t>20</a:t>
            </a:fld>
            <a:endParaRPr kumimoji="1" lang="zh-CN" altLang="en-US"/>
          </a:p>
        </p:txBody>
      </p:sp>
      <p:sp>
        <p:nvSpPr>
          <p:cNvPr id="3" name="圆角矩形 2">
            <a:extLst>
              <a:ext uri="{FF2B5EF4-FFF2-40B4-BE49-F238E27FC236}">
                <a16:creationId xmlns:a16="http://schemas.microsoft.com/office/drawing/2014/main" id="{F1260B37-F050-FD70-609B-07B44551F1E8}"/>
              </a:ext>
            </a:extLst>
          </p:cNvPr>
          <p:cNvSpPr/>
          <p:nvPr/>
        </p:nvSpPr>
        <p:spPr>
          <a:xfrm>
            <a:off x="7543800" y="5069541"/>
            <a:ext cx="2770094" cy="981635"/>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901B567-1764-4613-8F07-3A7F8236DFEA}"/>
              </a:ext>
            </a:extLst>
          </p:cNvPr>
          <p:cNvSpPr txBox="1"/>
          <p:nvPr/>
        </p:nvSpPr>
        <p:spPr>
          <a:xfrm>
            <a:off x="10313894" y="5348798"/>
            <a:ext cx="1612236" cy="369332"/>
          </a:xfrm>
          <a:prstGeom prst="rect">
            <a:avLst/>
          </a:prstGeom>
          <a:noFill/>
        </p:spPr>
        <p:txBody>
          <a:bodyPr wrap="none" rtlCol="0">
            <a:spAutoFit/>
          </a:bodyPr>
          <a:lstStyle/>
          <a:p>
            <a:r>
              <a:rPr lang="en" altLang="zh-CN" b="1" dirty="0">
                <a:solidFill>
                  <a:srgbClr val="C00000"/>
                </a:solidFill>
                <a:latin typeface="Calibri" panose="020F0502020204030204" pitchFamily="34" charset="0"/>
                <a:cs typeface="Calibri" panose="020F0502020204030204" pitchFamily="34" charset="0"/>
              </a:rPr>
              <a:t>Data collection</a:t>
            </a:r>
            <a:endParaRPr kumimoji="1" lang="zh-CN" altLang="en-US" b="1" dirty="0">
              <a:solidFill>
                <a:srgbClr val="C00000"/>
              </a:solidFill>
              <a:latin typeface="Calibri" panose="020F0502020204030204" pitchFamily="34" charset="0"/>
              <a:cs typeface="Calibri" panose="020F0502020204030204" pitchFamily="34" charset="0"/>
            </a:endParaRPr>
          </a:p>
        </p:txBody>
      </p:sp>
      <p:sp>
        <p:nvSpPr>
          <p:cNvPr id="7" name="圆角矩形 6">
            <a:extLst>
              <a:ext uri="{FF2B5EF4-FFF2-40B4-BE49-F238E27FC236}">
                <a16:creationId xmlns:a16="http://schemas.microsoft.com/office/drawing/2014/main" id="{A12D7ED8-EFCF-5B3B-E3E3-FCF3E66F4AD2}"/>
              </a:ext>
            </a:extLst>
          </p:cNvPr>
          <p:cNvSpPr/>
          <p:nvPr/>
        </p:nvSpPr>
        <p:spPr>
          <a:xfrm>
            <a:off x="7543800" y="4424082"/>
            <a:ext cx="2770094" cy="645459"/>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56006CDA-0905-1D5C-F984-088FF753DB07}"/>
              </a:ext>
            </a:extLst>
          </p:cNvPr>
          <p:cNvSpPr/>
          <p:nvPr/>
        </p:nvSpPr>
        <p:spPr>
          <a:xfrm>
            <a:off x="7543800" y="3104569"/>
            <a:ext cx="2770094" cy="1325562"/>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7A839C39-2FA9-CCC8-C28D-8E2639719E43}"/>
              </a:ext>
            </a:extLst>
          </p:cNvPr>
          <p:cNvSpPr txBox="1"/>
          <p:nvPr/>
        </p:nvSpPr>
        <p:spPr>
          <a:xfrm>
            <a:off x="10313894" y="4551616"/>
            <a:ext cx="1813638" cy="369332"/>
          </a:xfrm>
          <a:prstGeom prst="rect">
            <a:avLst/>
          </a:prstGeom>
          <a:noFill/>
        </p:spPr>
        <p:txBody>
          <a:bodyPr wrap="none" rtlCol="0">
            <a:spAutoFit/>
          </a:bodyPr>
          <a:lstStyle/>
          <a:p>
            <a:r>
              <a:rPr lang="en" altLang="zh-CN" b="1" dirty="0">
                <a:solidFill>
                  <a:srgbClr val="C00000"/>
                </a:solidFill>
                <a:latin typeface="Calibri" panose="020F0502020204030204" pitchFamily="34" charset="0"/>
                <a:cs typeface="Calibri" panose="020F0502020204030204" pitchFamily="34" charset="0"/>
              </a:rPr>
              <a:t>Data preparation</a:t>
            </a:r>
            <a:endParaRPr kumimoji="1" lang="zh-CN" altLang="en-US" b="1" dirty="0">
              <a:solidFill>
                <a:srgbClr val="C00000"/>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B02199C7-1F56-302A-0F25-5321613C0FFD}"/>
              </a:ext>
            </a:extLst>
          </p:cNvPr>
          <p:cNvSpPr txBox="1"/>
          <p:nvPr/>
        </p:nvSpPr>
        <p:spPr>
          <a:xfrm>
            <a:off x="10313894" y="3581997"/>
            <a:ext cx="1951816" cy="369332"/>
          </a:xfrm>
          <a:prstGeom prst="rect">
            <a:avLst/>
          </a:prstGeom>
          <a:noFill/>
        </p:spPr>
        <p:txBody>
          <a:bodyPr wrap="none" rtlCol="0">
            <a:spAutoFit/>
          </a:bodyPr>
          <a:lstStyle/>
          <a:p>
            <a:r>
              <a:rPr lang="en" altLang="zh-CN" b="1" dirty="0">
                <a:solidFill>
                  <a:srgbClr val="C00000"/>
                </a:solidFill>
                <a:latin typeface="Calibri" panose="020F0502020204030204" pitchFamily="34" charset="0"/>
                <a:cs typeface="Calibri" panose="020F0502020204030204" pitchFamily="34" charset="0"/>
              </a:rPr>
              <a:t>Data management</a:t>
            </a:r>
            <a:endParaRPr kumimoji="1" lang="zh-CN" altLang="en-US" b="1" dirty="0">
              <a:solidFill>
                <a:srgbClr val="C0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769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8"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11F9D-8797-4F28-8004-C0E4DE6CFE3C}"/>
              </a:ext>
            </a:extLst>
          </p:cNvPr>
          <p:cNvSpPr>
            <a:spLocks noGrp="1"/>
          </p:cNvSpPr>
          <p:nvPr>
            <p:ph type="title"/>
          </p:nvPr>
        </p:nvSpPr>
        <p:spPr/>
        <p:txBody>
          <a:bodyPr/>
          <a:lstStyle/>
          <a:p>
            <a:r>
              <a:rPr lang="en" altLang="zh-CN" b="1" dirty="0">
                <a:solidFill>
                  <a:srgbClr val="0070C0"/>
                </a:solidFill>
                <a:latin typeface="Calibri" panose="020F0502020204030204" pitchFamily="34" charset="0"/>
                <a:cs typeface="Calibri" panose="020F0502020204030204" pitchFamily="34" charset="0"/>
              </a:rPr>
              <a:t>Data Collection Challenges</a:t>
            </a:r>
            <a:endParaRPr kumimoji="1" lang="zh-CN" altLang="en-US" dirty="0"/>
          </a:p>
        </p:txBody>
      </p:sp>
      <p:sp>
        <p:nvSpPr>
          <p:cNvPr id="3" name="内容占位符 2">
            <a:extLst>
              <a:ext uri="{FF2B5EF4-FFF2-40B4-BE49-F238E27FC236}">
                <a16:creationId xmlns:a16="http://schemas.microsoft.com/office/drawing/2014/main" id="{C84BD946-5327-7B93-380E-1E9CDBF95359}"/>
              </a:ext>
            </a:extLst>
          </p:cNvPr>
          <p:cNvSpPr>
            <a:spLocks noGrp="1"/>
          </p:cNvSpPr>
          <p:nvPr>
            <p:ph idx="1"/>
          </p:nvPr>
        </p:nvSpPr>
        <p:spPr>
          <a:xfrm>
            <a:off x="5555673" y="1825625"/>
            <a:ext cx="6262253" cy="4351338"/>
          </a:xfrm>
        </p:spPr>
        <p:txBody>
          <a:bodyPr>
            <a:normAutofit/>
          </a:bodyPr>
          <a:lstStyle/>
          <a:p>
            <a:pPr>
              <a:lnSpc>
                <a:spcPct val="100000"/>
              </a:lnSpc>
            </a:pPr>
            <a:endParaRPr lang="en" altLang="zh-CN" sz="2400" b="1" dirty="0">
              <a:solidFill>
                <a:srgbClr val="0070C0"/>
              </a:solidFill>
              <a:latin typeface="PingFang SC" panose="020B0400000000000000" pitchFamily="34" charset="-122"/>
              <a:ea typeface="PingFang SC" panose="020B0400000000000000" pitchFamily="34" charset="-122"/>
            </a:endParaRPr>
          </a:p>
          <a:p>
            <a:pPr>
              <a:lnSpc>
                <a:spcPct val="100000"/>
              </a:lnSpc>
            </a:pPr>
            <a:r>
              <a:rPr lang="en" altLang="zh-CN" sz="2400" b="1" dirty="0">
                <a:solidFill>
                  <a:srgbClr val="0070C0"/>
                </a:solidFill>
                <a:latin typeface="PingFang SC" panose="020B0400000000000000" pitchFamily="34" charset="-122"/>
                <a:ea typeface="PingFang SC" panose="020B0400000000000000" pitchFamily="34" charset="-122"/>
              </a:rPr>
              <a:t>Objectives</a:t>
            </a:r>
            <a:r>
              <a:rPr lang="en" altLang="zh-CN" sz="2400" dirty="0">
                <a:latin typeface="PingFang SC" panose="020B0400000000000000" pitchFamily="34" charset="-122"/>
                <a:ea typeface="PingFang SC" panose="020B0400000000000000" pitchFamily="34" charset="-122"/>
              </a:rPr>
              <a:t>: Accurately reflects end users’ QoE while minimizing the costs.</a:t>
            </a:r>
          </a:p>
          <a:p>
            <a:pPr lvl="1">
              <a:lnSpc>
                <a:spcPct val="100000"/>
              </a:lnSpc>
            </a:pPr>
            <a:r>
              <a:rPr kumimoji="1" lang="en" altLang="zh-CN" dirty="0">
                <a:latin typeface="PingFang SC" panose="020B0400000000000000" pitchFamily="34" charset="-122"/>
                <a:ea typeface="PingFang SC" panose="020B0400000000000000" pitchFamily="34" charset="-122"/>
              </a:rPr>
              <a:t>Lightweight implementations;</a:t>
            </a:r>
          </a:p>
          <a:p>
            <a:pPr lvl="1">
              <a:lnSpc>
                <a:spcPct val="100000"/>
              </a:lnSpc>
            </a:pPr>
            <a:r>
              <a:rPr kumimoji="1" lang="en" altLang="zh-CN" dirty="0">
                <a:latin typeface="PingFang SC" panose="020B0400000000000000" pitchFamily="34" charset="-122"/>
                <a:ea typeface="PingFang SC" panose="020B0400000000000000" pitchFamily="34" charset="-122"/>
              </a:rPr>
              <a:t>Low runtime costs;</a:t>
            </a:r>
          </a:p>
          <a:p>
            <a:pPr lvl="1">
              <a:lnSpc>
                <a:spcPct val="100000"/>
              </a:lnSpc>
            </a:pPr>
            <a:r>
              <a:rPr lang="en" altLang="zh-CN" dirty="0">
                <a:latin typeface="PingFang SC" panose="020B0400000000000000" pitchFamily="34" charset="-122"/>
                <a:ea typeface="PingFang SC" panose="020B0400000000000000" pitchFamily="34" charset="-122"/>
              </a:rPr>
              <a:t>Efficient integration with both the internal and external datasets.</a:t>
            </a:r>
            <a:endParaRPr kumimoji="1" lang="zh-CN" altLang="en-US" dirty="0">
              <a:latin typeface="PingFang SC" panose="020B0400000000000000" pitchFamily="34" charset="-122"/>
              <a:ea typeface="PingFang SC" panose="020B0400000000000000" pitchFamily="34" charset="-122"/>
            </a:endParaRPr>
          </a:p>
        </p:txBody>
      </p:sp>
      <p:sp>
        <p:nvSpPr>
          <p:cNvPr id="4" name="灯片编号占位符 3">
            <a:extLst>
              <a:ext uri="{FF2B5EF4-FFF2-40B4-BE49-F238E27FC236}">
                <a16:creationId xmlns:a16="http://schemas.microsoft.com/office/drawing/2014/main" id="{32E9EEAD-13D9-58BD-E18E-E1033262D5D9}"/>
              </a:ext>
            </a:extLst>
          </p:cNvPr>
          <p:cNvSpPr>
            <a:spLocks noGrp="1"/>
          </p:cNvSpPr>
          <p:nvPr>
            <p:ph type="sldNum" sz="quarter" idx="12"/>
          </p:nvPr>
        </p:nvSpPr>
        <p:spPr/>
        <p:txBody>
          <a:bodyPr/>
          <a:lstStyle/>
          <a:p>
            <a:fld id="{404E0FDA-C66B-B947-9BA9-52456DFD835E}" type="slidenum">
              <a:rPr kumimoji="1" lang="zh-CN" altLang="en-US" smtClean="0"/>
              <a:t>21</a:t>
            </a:fld>
            <a:endParaRPr kumimoji="1" lang="zh-CN" altLang="en-US"/>
          </a:p>
        </p:txBody>
      </p:sp>
      <p:grpSp>
        <p:nvGrpSpPr>
          <p:cNvPr id="13" name="组合 12">
            <a:extLst>
              <a:ext uri="{FF2B5EF4-FFF2-40B4-BE49-F238E27FC236}">
                <a16:creationId xmlns:a16="http://schemas.microsoft.com/office/drawing/2014/main" id="{3E2FC2B1-5CAD-3145-D37A-15E2AC792024}"/>
              </a:ext>
            </a:extLst>
          </p:cNvPr>
          <p:cNvGrpSpPr/>
          <p:nvPr/>
        </p:nvGrpSpPr>
        <p:grpSpPr>
          <a:xfrm>
            <a:off x="838200" y="1674171"/>
            <a:ext cx="4059124" cy="4654246"/>
            <a:chOff x="7953103" y="1937935"/>
            <a:chExt cx="4059124" cy="4654246"/>
          </a:xfrm>
        </p:grpSpPr>
        <p:grpSp>
          <p:nvGrpSpPr>
            <p:cNvPr id="5" name="组合 4">
              <a:extLst>
                <a:ext uri="{FF2B5EF4-FFF2-40B4-BE49-F238E27FC236}">
                  <a16:creationId xmlns:a16="http://schemas.microsoft.com/office/drawing/2014/main" id="{2D745134-9C48-EA57-7D5B-381EE4C41BB5}"/>
                </a:ext>
              </a:extLst>
            </p:cNvPr>
            <p:cNvGrpSpPr/>
            <p:nvPr/>
          </p:nvGrpSpPr>
          <p:grpSpPr>
            <a:xfrm>
              <a:off x="8066503" y="2272331"/>
              <a:ext cx="3834163" cy="4205514"/>
              <a:chOff x="8170076" y="2253670"/>
              <a:chExt cx="3834163" cy="4205514"/>
            </a:xfrm>
          </p:grpSpPr>
          <p:sp>
            <p:nvSpPr>
              <p:cNvPr id="6" name="矩形 5">
                <a:extLst>
                  <a:ext uri="{FF2B5EF4-FFF2-40B4-BE49-F238E27FC236}">
                    <a16:creationId xmlns:a16="http://schemas.microsoft.com/office/drawing/2014/main" id="{8351B542-74D4-C5FB-B613-1BC27F7B5A82}"/>
                  </a:ext>
                </a:extLst>
              </p:cNvPr>
              <p:cNvSpPr/>
              <p:nvPr/>
            </p:nvSpPr>
            <p:spPr>
              <a:xfrm>
                <a:off x="8170077" y="5185428"/>
                <a:ext cx="1866644" cy="127375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Complementary  </a:t>
                </a:r>
              </a:p>
              <a:p>
                <a:pPr algn="ctr"/>
                <a:r>
                  <a:rPr lang="en-US" altLang="zh-CN" dirty="0">
                    <a:latin typeface="Times New Roman" panose="02020603050405020304" pitchFamily="18" charset="0"/>
                    <a:cs typeface="Times New Roman" panose="02020603050405020304" pitchFamily="18" charset="0"/>
                  </a:rPr>
                  <a:t>System Logs</a:t>
                </a:r>
              </a:p>
              <a:p>
                <a:pPr algn="ctr"/>
                <a:r>
                  <a:rPr lang="en-US" altLang="zh-CN" dirty="0">
                    <a:latin typeface="Times New Roman" panose="02020603050405020304" pitchFamily="18" charset="0"/>
                    <a:cs typeface="Times New Roman" panose="02020603050405020304" pitchFamily="18" charset="0"/>
                  </a:rPr>
                  <a:t>(Even Videos)</a:t>
                </a:r>
              </a:p>
            </p:txBody>
          </p:sp>
          <p:sp>
            <p:nvSpPr>
              <p:cNvPr id="7" name="矩形 6">
                <a:extLst>
                  <a:ext uri="{FF2B5EF4-FFF2-40B4-BE49-F238E27FC236}">
                    <a16:creationId xmlns:a16="http://schemas.microsoft.com/office/drawing/2014/main" id="{D71317AE-F0E4-2BDF-A69A-477192D67D2E}"/>
                  </a:ext>
                </a:extLst>
              </p:cNvPr>
              <p:cNvSpPr/>
              <p:nvPr/>
            </p:nvSpPr>
            <p:spPr>
              <a:xfrm>
                <a:off x="8170076" y="2253670"/>
                <a:ext cx="3834162" cy="188479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Collaborative</a:t>
                </a:r>
              </a:p>
              <a:p>
                <a:pPr algn="ctr"/>
                <a:r>
                  <a:rPr lang="en-US" altLang="zh-CN" dirty="0">
                    <a:solidFill>
                      <a:schemeClr val="tx1"/>
                    </a:solidFill>
                    <a:latin typeface="Times New Roman" panose="02020603050405020304" pitchFamily="18" charset="0"/>
                    <a:cs typeface="Times New Roman" panose="02020603050405020304" pitchFamily="18" charset="0"/>
                  </a:rPr>
                  <a:t>Cloud-edge Distributed </a:t>
                </a:r>
              </a:p>
              <a:p>
                <a:pPr algn="ctr"/>
                <a:r>
                  <a:rPr lang="en-US" altLang="zh-CN" dirty="0">
                    <a:solidFill>
                      <a:schemeClr val="tx1"/>
                    </a:solidFill>
                    <a:latin typeface="Times New Roman" panose="02020603050405020304" pitchFamily="18" charset="0"/>
                    <a:cs typeface="Times New Roman" panose="02020603050405020304" pitchFamily="18" charset="0"/>
                  </a:rPr>
                  <a:t>Data Management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9EBAAB3-D39F-3003-1F0E-B69FAE585132}"/>
                  </a:ext>
                </a:extLst>
              </p:cNvPr>
              <p:cNvSpPr/>
              <p:nvPr/>
            </p:nvSpPr>
            <p:spPr>
              <a:xfrm>
                <a:off x="10137595" y="5185428"/>
                <a:ext cx="1866643"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Dynamic </a:t>
                </a:r>
              </a:p>
              <a:p>
                <a:pPr algn="ctr"/>
                <a:r>
                  <a:rPr lang="en-US" altLang="zh-CN" dirty="0">
                    <a:latin typeface="Times New Roman" panose="02020603050405020304" pitchFamily="18" charset="0"/>
                    <a:cs typeface="Times New Roman" panose="02020603050405020304" pitchFamily="18" charset="0"/>
                  </a:rPr>
                  <a:t>Latency Graph</a:t>
                </a:r>
                <a:endParaRPr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48B2CAA-AD1E-27C7-0E8F-CDC09AFAA85E}"/>
                  </a:ext>
                </a:extLst>
              </p:cNvPr>
              <p:cNvSpPr/>
              <p:nvPr/>
            </p:nvSpPr>
            <p:spPr>
              <a:xfrm>
                <a:off x="10137595" y="5859101"/>
                <a:ext cx="1866644"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Static </a:t>
                </a:r>
              </a:p>
              <a:p>
                <a:pPr algn="ctr"/>
                <a:r>
                  <a:rPr lang="en-US" altLang="zh-CN" dirty="0">
                    <a:latin typeface="Times New Roman" panose="02020603050405020304" pitchFamily="18" charset="0"/>
                    <a:cs typeface="Times New Roman" panose="02020603050405020304" pitchFamily="18" charset="0"/>
                  </a:rPr>
                  <a:t>Distance Graph</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2EFBABA-3B98-BEEB-A3E7-E78D167BA70B}"/>
                  </a:ext>
                </a:extLst>
              </p:cNvPr>
              <p:cNvSpPr/>
              <p:nvPr/>
            </p:nvSpPr>
            <p:spPr>
              <a:xfrm>
                <a:off x="8170076" y="4233534"/>
                <a:ext cx="3834163" cy="85682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latin typeface="Times New Roman" panose="02020603050405020304" pitchFamily="18" charset="0"/>
                    <a:cs typeface="Times New Roman" panose="02020603050405020304" pitchFamily="18" charset="0"/>
                  </a:rPr>
                  <a:t>Preprocess</a:t>
                </a:r>
              </a:p>
            </p:txBody>
          </p:sp>
        </p:grpSp>
        <p:sp>
          <p:nvSpPr>
            <p:cNvPr id="11" name="矩形 10">
              <a:extLst>
                <a:ext uri="{FF2B5EF4-FFF2-40B4-BE49-F238E27FC236}">
                  <a16:creationId xmlns:a16="http://schemas.microsoft.com/office/drawing/2014/main" id="{20187938-E596-BC5B-B271-DAA624ED8E00}"/>
                </a:ext>
              </a:extLst>
            </p:cNvPr>
            <p:cNvSpPr/>
            <p:nvPr/>
          </p:nvSpPr>
          <p:spPr>
            <a:xfrm>
              <a:off x="7953103" y="1964619"/>
              <a:ext cx="4059124" cy="462756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3B823CD-8D9F-A15A-353B-2855771E74E0}"/>
                </a:ext>
              </a:extLst>
            </p:cNvPr>
            <p:cNvSpPr txBox="1"/>
            <p:nvPr/>
          </p:nvSpPr>
          <p:spPr>
            <a:xfrm>
              <a:off x="8140903" y="1937935"/>
              <a:ext cx="2133426"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Future Work</a:t>
              </a:r>
              <a:endParaRPr lang="zh-CN" altLang="en-US" b="1" dirty="0">
                <a:latin typeface="Times New Roman" panose="02020603050405020304" pitchFamily="18" charset="0"/>
                <a:cs typeface="Times New Roman" panose="02020603050405020304" pitchFamily="18" charset="0"/>
              </a:endParaRPr>
            </a:p>
          </p:txBody>
        </p:sp>
      </p:grpSp>
      <p:sp>
        <p:nvSpPr>
          <p:cNvPr id="14" name="圆角矩形 13">
            <a:extLst>
              <a:ext uri="{FF2B5EF4-FFF2-40B4-BE49-F238E27FC236}">
                <a16:creationId xmlns:a16="http://schemas.microsoft.com/office/drawing/2014/main" id="{678303EB-C401-59A6-601C-0742684D0C6C}"/>
              </a:ext>
            </a:extLst>
          </p:cNvPr>
          <p:cNvSpPr/>
          <p:nvPr/>
        </p:nvSpPr>
        <p:spPr>
          <a:xfrm>
            <a:off x="838200" y="4845259"/>
            <a:ext cx="4059124" cy="1483158"/>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2539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11F9D-8797-4F28-8004-C0E4DE6CFE3C}"/>
              </a:ext>
            </a:extLst>
          </p:cNvPr>
          <p:cNvSpPr>
            <a:spLocks noGrp="1"/>
          </p:cNvSpPr>
          <p:nvPr>
            <p:ph type="title"/>
          </p:nvPr>
        </p:nvSpPr>
        <p:spPr/>
        <p:txBody>
          <a:bodyPr/>
          <a:lstStyle/>
          <a:p>
            <a:r>
              <a:rPr lang="en" altLang="zh-CN" b="1" dirty="0">
                <a:solidFill>
                  <a:srgbClr val="0070C0"/>
                </a:solidFill>
                <a:latin typeface="Calibri" panose="020F0502020204030204" pitchFamily="34" charset="0"/>
                <a:cs typeface="Calibri" panose="020F0502020204030204" pitchFamily="34" charset="0"/>
              </a:rPr>
              <a:t>Data Preparation Challenges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4BD946-5327-7B93-380E-1E9CDBF95359}"/>
                  </a:ext>
                </a:extLst>
              </p:cNvPr>
              <p:cNvSpPr>
                <a:spLocks noGrp="1"/>
              </p:cNvSpPr>
              <p:nvPr>
                <p:ph idx="1"/>
              </p:nvPr>
            </p:nvSpPr>
            <p:spPr>
              <a:xfrm>
                <a:off x="5555673" y="1825625"/>
                <a:ext cx="6262253" cy="4351338"/>
              </a:xfrm>
            </p:spPr>
            <p:txBody>
              <a:bodyPr>
                <a:normAutofit/>
              </a:bodyPr>
              <a:lstStyle/>
              <a:p>
                <a:pPr>
                  <a:lnSpc>
                    <a:spcPct val="100000"/>
                  </a:lnSpc>
                </a:pPr>
                <a:endParaRPr lang="en" altLang="zh-CN" sz="2400" b="1" dirty="0">
                  <a:solidFill>
                    <a:srgbClr val="0070C0"/>
                  </a:solidFill>
                  <a:latin typeface="PingFang SC" panose="020B0400000000000000" pitchFamily="34" charset="-122"/>
                  <a:ea typeface="PingFang SC" panose="020B0400000000000000" pitchFamily="34" charset="-122"/>
                </a:endParaRPr>
              </a:p>
              <a:p>
                <a:pPr marL="0" indent="0">
                  <a:lnSpc>
                    <a:spcPct val="100000"/>
                  </a:lnSpc>
                  <a:buNone/>
                </a:pPr>
                <a:r>
                  <a:rPr lang="en" altLang="zh-CN" sz="2400" dirty="0">
                    <a:latin typeface="PingFang SC" panose="020B0400000000000000" pitchFamily="34" charset="-122"/>
                    <a:ea typeface="PingFang SC" panose="020B0400000000000000" pitchFamily="34" charset="-122"/>
                  </a:rPr>
                  <a:t>The daily data volumes of each edge sites is about terabytes (TB, </a:t>
                </a:r>
                <a14:m>
                  <m:oMath xmlns:m="http://schemas.openxmlformats.org/officeDocument/2006/math">
                    <m:sSup>
                      <m:sSupPr>
                        <m:ctrlPr>
                          <a:rPr lang="en" altLang="zh-CN" sz="2400" i="1" dirty="0" smtClean="0">
                            <a:latin typeface="Cambria Math" panose="02040503050406030204" pitchFamily="18" charset="0"/>
                            <a:ea typeface="PingFang SC" panose="020B0400000000000000" pitchFamily="34" charset="-122"/>
                          </a:rPr>
                        </m:ctrlPr>
                      </m:sSupPr>
                      <m:e>
                        <m:r>
                          <a:rPr lang="en-US" altLang="zh-CN" sz="2400" b="0" i="1" dirty="0" smtClean="0">
                            <a:latin typeface="Cambria Math" panose="02040503050406030204" pitchFamily="18" charset="0"/>
                            <a:ea typeface="PingFang SC" panose="020B0400000000000000" pitchFamily="34" charset="-122"/>
                          </a:rPr>
                          <m:t>10</m:t>
                        </m:r>
                      </m:e>
                      <m:sup>
                        <m:r>
                          <a:rPr lang="en-US" altLang="zh-CN" sz="2400" b="0" i="1" dirty="0" smtClean="0">
                            <a:latin typeface="Cambria Math" panose="02040503050406030204" pitchFamily="18" charset="0"/>
                            <a:ea typeface="PingFang SC" panose="020B0400000000000000" pitchFamily="34" charset="-122"/>
                          </a:rPr>
                          <m:t>12</m:t>
                        </m:r>
                      </m:sup>
                    </m:sSup>
                  </m:oMath>
                </a14:m>
                <a:r>
                  <a:rPr lang="en" altLang="zh-CN" sz="2400" dirty="0">
                    <a:latin typeface="PingFang SC" panose="020B0400000000000000" pitchFamily="34" charset="-122"/>
                    <a:ea typeface="PingFang SC" panose="020B0400000000000000" pitchFamily="34" charset="-122"/>
                  </a:rPr>
                  <a:t>).</a:t>
                </a:r>
              </a:p>
              <a:p>
                <a:pPr lvl="1">
                  <a:lnSpc>
                    <a:spcPct val="100000"/>
                  </a:lnSpc>
                </a:pPr>
                <a:r>
                  <a:rPr kumimoji="1" lang="en" altLang="zh-CN" sz="2000" dirty="0">
                    <a:latin typeface="PingFang SC" panose="020B0400000000000000" pitchFamily="34" charset="-122"/>
                    <a:ea typeface="PingFang SC" panose="020B0400000000000000" pitchFamily="34" charset="-122"/>
                  </a:rPr>
                  <a:t>Filtering redundant information for resource-constrained edge sites</a:t>
                </a:r>
              </a:p>
              <a:p>
                <a:pPr lvl="1">
                  <a:lnSpc>
                    <a:spcPct val="100000"/>
                  </a:lnSpc>
                </a:pPr>
                <a:r>
                  <a:rPr kumimoji="1" lang="en" altLang="zh-CN" sz="2000" dirty="0">
                    <a:latin typeface="PingFang SC" panose="020B0400000000000000" pitchFamily="34" charset="-122"/>
                    <a:ea typeface="PingFang SC" panose="020B0400000000000000" pitchFamily="34" charset="-122"/>
                  </a:rPr>
                  <a:t>Data augmentation for class imbalance issue</a:t>
                </a:r>
                <a:endParaRPr lang="en" altLang="zh-CN" sz="2000" dirty="0">
                  <a:latin typeface="PingFang SC" panose="020B0400000000000000" pitchFamily="34" charset="-122"/>
                  <a:ea typeface="PingFang SC" panose="020B0400000000000000" pitchFamily="34" charset="-122"/>
                </a:endParaRPr>
              </a:p>
            </p:txBody>
          </p:sp>
        </mc:Choice>
        <mc:Fallback xmlns="">
          <p:sp>
            <p:nvSpPr>
              <p:cNvPr id="3" name="内容占位符 2">
                <a:extLst>
                  <a:ext uri="{FF2B5EF4-FFF2-40B4-BE49-F238E27FC236}">
                    <a16:creationId xmlns:a16="http://schemas.microsoft.com/office/drawing/2014/main" id="{C84BD946-5327-7B93-380E-1E9CDBF95359}"/>
                  </a:ext>
                </a:extLst>
              </p:cNvPr>
              <p:cNvSpPr>
                <a:spLocks noGrp="1" noRot="1" noChangeAspect="1" noMove="1" noResize="1" noEditPoints="1" noAdjustHandles="1" noChangeArrowheads="1" noChangeShapeType="1" noTextEdit="1"/>
              </p:cNvSpPr>
              <p:nvPr>
                <p:ph idx="1"/>
              </p:nvPr>
            </p:nvSpPr>
            <p:spPr>
              <a:xfrm>
                <a:off x="5555673" y="1825625"/>
                <a:ext cx="6262253" cy="4351338"/>
              </a:xfrm>
              <a:blipFill>
                <a:blip r:embed="rId3"/>
                <a:stretch>
                  <a:fillRect l="-1417" r="-182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2E9EEAD-13D9-58BD-E18E-E1033262D5D9}"/>
              </a:ext>
            </a:extLst>
          </p:cNvPr>
          <p:cNvSpPr>
            <a:spLocks noGrp="1"/>
          </p:cNvSpPr>
          <p:nvPr>
            <p:ph type="sldNum" sz="quarter" idx="12"/>
          </p:nvPr>
        </p:nvSpPr>
        <p:spPr/>
        <p:txBody>
          <a:bodyPr/>
          <a:lstStyle/>
          <a:p>
            <a:fld id="{404E0FDA-C66B-B947-9BA9-52456DFD835E}" type="slidenum">
              <a:rPr kumimoji="1" lang="zh-CN" altLang="en-US" smtClean="0"/>
              <a:t>22</a:t>
            </a:fld>
            <a:endParaRPr kumimoji="1" lang="zh-CN" altLang="en-US"/>
          </a:p>
        </p:txBody>
      </p:sp>
      <p:grpSp>
        <p:nvGrpSpPr>
          <p:cNvPr id="13" name="组合 12">
            <a:extLst>
              <a:ext uri="{FF2B5EF4-FFF2-40B4-BE49-F238E27FC236}">
                <a16:creationId xmlns:a16="http://schemas.microsoft.com/office/drawing/2014/main" id="{3E2FC2B1-5CAD-3145-D37A-15E2AC792024}"/>
              </a:ext>
            </a:extLst>
          </p:cNvPr>
          <p:cNvGrpSpPr/>
          <p:nvPr/>
        </p:nvGrpSpPr>
        <p:grpSpPr>
          <a:xfrm>
            <a:off x="838200" y="1674171"/>
            <a:ext cx="4059124" cy="4654246"/>
            <a:chOff x="7953103" y="1937935"/>
            <a:chExt cx="4059124" cy="4654246"/>
          </a:xfrm>
        </p:grpSpPr>
        <p:grpSp>
          <p:nvGrpSpPr>
            <p:cNvPr id="5" name="组合 4">
              <a:extLst>
                <a:ext uri="{FF2B5EF4-FFF2-40B4-BE49-F238E27FC236}">
                  <a16:creationId xmlns:a16="http://schemas.microsoft.com/office/drawing/2014/main" id="{2D745134-9C48-EA57-7D5B-381EE4C41BB5}"/>
                </a:ext>
              </a:extLst>
            </p:cNvPr>
            <p:cNvGrpSpPr/>
            <p:nvPr/>
          </p:nvGrpSpPr>
          <p:grpSpPr>
            <a:xfrm>
              <a:off x="8066503" y="2272331"/>
              <a:ext cx="3834163" cy="4205514"/>
              <a:chOff x="8170076" y="2253670"/>
              <a:chExt cx="3834163" cy="4205514"/>
            </a:xfrm>
          </p:grpSpPr>
          <p:sp>
            <p:nvSpPr>
              <p:cNvPr id="6" name="矩形 5">
                <a:extLst>
                  <a:ext uri="{FF2B5EF4-FFF2-40B4-BE49-F238E27FC236}">
                    <a16:creationId xmlns:a16="http://schemas.microsoft.com/office/drawing/2014/main" id="{8351B542-74D4-C5FB-B613-1BC27F7B5A82}"/>
                  </a:ext>
                </a:extLst>
              </p:cNvPr>
              <p:cNvSpPr/>
              <p:nvPr/>
            </p:nvSpPr>
            <p:spPr>
              <a:xfrm>
                <a:off x="8170077" y="5185428"/>
                <a:ext cx="1866644" cy="127375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Complementary  </a:t>
                </a:r>
              </a:p>
              <a:p>
                <a:pPr algn="ctr"/>
                <a:r>
                  <a:rPr lang="en-US" altLang="zh-CN" dirty="0">
                    <a:latin typeface="Times New Roman" panose="02020603050405020304" pitchFamily="18" charset="0"/>
                    <a:cs typeface="Times New Roman" panose="02020603050405020304" pitchFamily="18" charset="0"/>
                  </a:rPr>
                  <a:t>System Logs</a:t>
                </a:r>
              </a:p>
              <a:p>
                <a:pPr algn="ctr"/>
                <a:r>
                  <a:rPr lang="en-US" altLang="zh-CN" dirty="0">
                    <a:latin typeface="Times New Roman" panose="02020603050405020304" pitchFamily="18" charset="0"/>
                    <a:cs typeface="Times New Roman" panose="02020603050405020304" pitchFamily="18" charset="0"/>
                  </a:rPr>
                  <a:t>(Even Videos)</a:t>
                </a:r>
              </a:p>
            </p:txBody>
          </p:sp>
          <p:sp>
            <p:nvSpPr>
              <p:cNvPr id="7" name="矩形 6">
                <a:extLst>
                  <a:ext uri="{FF2B5EF4-FFF2-40B4-BE49-F238E27FC236}">
                    <a16:creationId xmlns:a16="http://schemas.microsoft.com/office/drawing/2014/main" id="{D71317AE-F0E4-2BDF-A69A-477192D67D2E}"/>
                  </a:ext>
                </a:extLst>
              </p:cNvPr>
              <p:cNvSpPr/>
              <p:nvPr/>
            </p:nvSpPr>
            <p:spPr>
              <a:xfrm>
                <a:off x="8170076" y="2253670"/>
                <a:ext cx="3834162" cy="188479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Collaborative</a:t>
                </a:r>
              </a:p>
              <a:p>
                <a:pPr algn="ctr"/>
                <a:r>
                  <a:rPr lang="en-US" altLang="zh-CN" dirty="0">
                    <a:solidFill>
                      <a:schemeClr val="tx1"/>
                    </a:solidFill>
                    <a:latin typeface="Times New Roman" panose="02020603050405020304" pitchFamily="18" charset="0"/>
                    <a:cs typeface="Times New Roman" panose="02020603050405020304" pitchFamily="18" charset="0"/>
                  </a:rPr>
                  <a:t>Cloud-edge Distributed </a:t>
                </a:r>
              </a:p>
              <a:p>
                <a:pPr algn="ctr"/>
                <a:r>
                  <a:rPr lang="en-US" altLang="zh-CN" dirty="0">
                    <a:solidFill>
                      <a:schemeClr val="tx1"/>
                    </a:solidFill>
                    <a:latin typeface="Times New Roman" panose="02020603050405020304" pitchFamily="18" charset="0"/>
                    <a:cs typeface="Times New Roman" panose="02020603050405020304" pitchFamily="18" charset="0"/>
                  </a:rPr>
                  <a:t>Data Management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9EBAAB3-D39F-3003-1F0E-B69FAE585132}"/>
                  </a:ext>
                </a:extLst>
              </p:cNvPr>
              <p:cNvSpPr/>
              <p:nvPr/>
            </p:nvSpPr>
            <p:spPr>
              <a:xfrm>
                <a:off x="10137595" y="5185428"/>
                <a:ext cx="1866643"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Dynamic </a:t>
                </a:r>
              </a:p>
              <a:p>
                <a:pPr algn="ctr"/>
                <a:r>
                  <a:rPr lang="en-US" altLang="zh-CN" dirty="0">
                    <a:latin typeface="Times New Roman" panose="02020603050405020304" pitchFamily="18" charset="0"/>
                    <a:cs typeface="Times New Roman" panose="02020603050405020304" pitchFamily="18" charset="0"/>
                  </a:rPr>
                  <a:t>Latency Graph</a:t>
                </a:r>
                <a:endParaRPr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48B2CAA-AD1E-27C7-0E8F-CDC09AFAA85E}"/>
                  </a:ext>
                </a:extLst>
              </p:cNvPr>
              <p:cNvSpPr/>
              <p:nvPr/>
            </p:nvSpPr>
            <p:spPr>
              <a:xfrm>
                <a:off x="10137595" y="5859101"/>
                <a:ext cx="1866644"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Static </a:t>
                </a:r>
              </a:p>
              <a:p>
                <a:pPr algn="ctr"/>
                <a:r>
                  <a:rPr lang="en-US" altLang="zh-CN" dirty="0">
                    <a:latin typeface="Times New Roman" panose="02020603050405020304" pitchFamily="18" charset="0"/>
                    <a:cs typeface="Times New Roman" panose="02020603050405020304" pitchFamily="18" charset="0"/>
                  </a:rPr>
                  <a:t>Distance Graph</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2EFBABA-3B98-BEEB-A3E7-E78D167BA70B}"/>
                  </a:ext>
                </a:extLst>
              </p:cNvPr>
              <p:cNvSpPr/>
              <p:nvPr/>
            </p:nvSpPr>
            <p:spPr>
              <a:xfrm>
                <a:off x="8170076" y="4233534"/>
                <a:ext cx="3834163" cy="85682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latin typeface="Times New Roman" panose="02020603050405020304" pitchFamily="18" charset="0"/>
                    <a:cs typeface="Times New Roman" panose="02020603050405020304" pitchFamily="18" charset="0"/>
                  </a:rPr>
                  <a:t>Preprocess</a:t>
                </a:r>
              </a:p>
            </p:txBody>
          </p:sp>
        </p:grpSp>
        <p:sp>
          <p:nvSpPr>
            <p:cNvPr id="11" name="矩形 10">
              <a:extLst>
                <a:ext uri="{FF2B5EF4-FFF2-40B4-BE49-F238E27FC236}">
                  <a16:creationId xmlns:a16="http://schemas.microsoft.com/office/drawing/2014/main" id="{20187938-E596-BC5B-B271-DAA624ED8E00}"/>
                </a:ext>
              </a:extLst>
            </p:cNvPr>
            <p:cNvSpPr/>
            <p:nvPr/>
          </p:nvSpPr>
          <p:spPr>
            <a:xfrm>
              <a:off x="7953103" y="1964619"/>
              <a:ext cx="4059124" cy="462756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3B823CD-8D9F-A15A-353B-2855771E74E0}"/>
                </a:ext>
              </a:extLst>
            </p:cNvPr>
            <p:cNvSpPr txBox="1"/>
            <p:nvPr/>
          </p:nvSpPr>
          <p:spPr>
            <a:xfrm>
              <a:off x="8140903" y="1937935"/>
              <a:ext cx="2133426"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Future Work</a:t>
              </a:r>
              <a:endParaRPr lang="zh-CN" altLang="en-US" b="1" dirty="0">
                <a:latin typeface="Times New Roman" panose="02020603050405020304" pitchFamily="18" charset="0"/>
                <a:cs typeface="Times New Roman" panose="02020603050405020304" pitchFamily="18" charset="0"/>
              </a:endParaRPr>
            </a:p>
          </p:txBody>
        </p:sp>
      </p:grpSp>
      <p:sp>
        <p:nvSpPr>
          <p:cNvPr id="14" name="圆角矩形 13">
            <a:extLst>
              <a:ext uri="{FF2B5EF4-FFF2-40B4-BE49-F238E27FC236}">
                <a16:creationId xmlns:a16="http://schemas.microsoft.com/office/drawing/2014/main" id="{678303EB-C401-59A6-601C-0742684D0C6C}"/>
              </a:ext>
            </a:extLst>
          </p:cNvPr>
          <p:cNvSpPr/>
          <p:nvPr/>
        </p:nvSpPr>
        <p:spPr>
          <a:xfrm>
            <a:off x="838200" y="3903531"/>
            <a:ext cx="4059124" cy="1036794"/>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186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11F9D-8797-4F28-8004-C0E4DE6CFE3C}"/>
              </a:ext>
            </a:extLst>
          </p:cNvPr>
          <p:cNvSpPr>
            <a:spLocks noGrp="1"/>
          </p:cNvSpPr>
          <p:nvPr>
            <p:ph type="title"/>
          </p:nvPr>
        </p:nvSpPr>
        <p:spPr/>
        <p:txBody>
          <a:bodyPr/>
          <a:lstStyle/>
          <a:p>
            <a:r>
              <a:rPr lang="en" altLang="zh-CN" b="1" dirty="0">
                <a:solidFill>
                  <a:srgbClr val="0070C0"/>
                </a:solidFill>
                <a:latin typeface="Calibri" panose="020F0502020204030204" pitchFamily="34" charset="0"/>
                <a:cs typeface="Calibri" panose="020F0502020204030204" pitchFamily="34" charset="0"/>
              </a:rPr>
              <a:t>Data Management Challenges</a:t>
            </a:r>
            <a:endParaRPr kumimoji="1" lang="zh-CN" altLang="en-US" dirty="0"/>
          </a:p>
        </p:txBody>
      </p:sp>
      <p:sp>
        <p:nvSpPr>
          <p:cNvPr id="3" name="内容占位符 2">
            <a:extLst>
              <a:ext uri="{FF2B5EF4-FFF2-40B4-BE49-F238E27FC236}">
                <a16:creationId xmlns:a16="http://schemas.microsoft.com/office/drawing/2014/main" id="{C84BD946-5327-7B93-380E-1E9CDBF95359}"/>
              </a:ext>
            </a:extLst>
          </p:cNvPr>
          <p:cNvSpPr>
            <a:spLocks noGrp="1"/>
          </p:cNvSpPr>
          <p:nvPr>
            <p:ph idx="1"/>
          </p:nvPr>
        </p:nvSpPr>
        <p:spPr>
          <a:xfrm>
            <a:off x="5555673" y="1825625"/>
            <a:ext cx="6262253" cy="4351338"/>
          </a:xfrm>
        </p:spPr>
        <p:txBody>
          <a:bodyPr>
            <a:normAutofit lnSpcReduction="10000"/>
          </a:bodyPr>
          <a:lstStyle/>
          <a:p>
            <a:pPr>
              <a:lnSpc>
                <a:spcPct val="100000"/>
              </a:lnSpc>
            </a:pPr>
            <a:endParaRPr lang="en" altLang="zh-CN" sz="2400" dirty="0">
              <a:latin typeface="PingFang SC" panose="020B0400000000000000" pitchFamily="34" charset="-122"/>
              <a:ea typeface="PingFang SC" panose="020B0400000000000000" pitchFamily="34" charset="-122"/>
            </a:endParaRPr>
          </a:p>
          <a:p>
            <a:pPr>
              <a:lnSpc>
                <a:spcPct val="100000"/>
              </a:lnSpc>
            </a:pPr>
            <a:r>
              <a:rPr lang="en" altLang="zh-CN" sz="2400" dirty="0">
                <a:latin typeface="PingFang SC" panose="020B0400000000000000" pitchFamily="34" charset="-122"/>
                <a:ea typeface="PingFang SC" panose="020B0400000000000000" pitchFamily="34" charset="-122"/>
              </a:rPr>
              <a:t>Limitations of the existing centralized data management:</a:t>
            </a:r>
          </a:p>
          <a:p>
            <a:pPr lvl="1">
              <a:lnSpc>
                <a:spcPct val="100000"/>
              </a:lnSpc>
            </a:pPr>
            <a:r>
              <a:rPr lang="en" altLang="zh-CN" sz="2000" dirty="0">
                <a:latin typeface="PingFang SC" panose="020B0400000000000000" pitchFamily="34" charset="-122"/>
                <a:ea typeface="PingFang SC" panose="020B0400000000000000" pitchFamily="34" charset="-122"/>
              </a:rPr>
              <a:t>Network bandwidth overhead </a:t>
            </a:r>
          </a:p>
          <a:p>
            <a:pPr lvl="1">
              <a:lnSpc>
                <a:spcPct val="100000"/>
              </a:lnSpc>
            </a:pPr>
            <a:r>
              <a:rPr lang="en" altLang="zh-CN" sz="2000" dirty="0">
                <a:latin typeface="PingFang SC" panose="020B0400000000000000" pitchFamily="34" charset="-122"/>
                <a:ea typeface="PingFang SC" panose="020B0400000000000000" pitchFamily="34" charset="-122"/>
              </a:rPr>
              <a:t>Transmission time consumption.</a:t>
            </a:r>
          </a:p>
          <a:p>
            <a:pPr>
              <a:lnSpc>
                <a:spcPct val="100000"/>
              </a:lnSpc>
            </a:pPr>
            <a:r>
              <a:rPr lang="en" altLang="zh-CN" sz="2400" dirty="0">
                <a:latin typeface="PingFang SC" panose="020B0400000000000000" pitchFamily="34" charset="-122"/>
                <a:ea typeface="PingFang SC" panose="020B0400000000000000" pitchFamily="34" charset="-122"/>
              </a:rPr>
              <a:t>Key considerations:</a:t>
            </a:r>
          </a:p>
          <a:p>
            <a:pPr lvl="1">
              <a:lnSpc>
                <a:spcPct val="100000"/>
              </a:lnSpc>
            </a:pPr>
            <a:r>
              <a:rPr lang="en" altLang="zh-CN" sz="2000" dirty="0">
                <a:latin typeface="PingFang SC" panose="020B0400000000000000" pitchFamily="34" charset="-122"/>
                <a:ea typeface="PingFang SC" panose="020B0400000000000000" pitchFamily="34" charset="-122"/>
              </a:rPr>
              <a:t>Diverse data type: structured QoS, semi-structured QoE/system logs, graph data, and even videos.</a:t>
            </a:r>
          </a:p>
          <a:p>
            <a:pPr lvl="1">
              <a:lnSpc>
                <a:spcPct val="100000"/>
              </a:lnSpc>
            </a:pPr>
            <a:r>
              <a:rPr lang="en" altLang="zh-CN" sz="2000" dirty="0">
                <a:latin typeface="PingFang SC" panose="020B0400000000000000" pitchFamily="34" charset="-122"/>
                <a:ea typeface="PingFang SC" panose="020B0400000000000000" pitchFamily="34" charset="-122"/>
              </a:rPr>
              <a:t>Large-scale geo-distributed sites connected through WAN.</a:t>
            </a:r>
          </a:p>
          <a:p>
            <a:pPr lvl="1">
              <a:lnSpc>
                <a:spcPct val="100000"/>
              </a:lnSpc>
            </a:pPr>
            <a:r>
              <a:rPr kumimoji="1" lang="en" altLang="zh-CN" sz="2000" dirty="0">
                <a:latin typeface="PingFang SC" panose="020B0400000000000000" pitchFamily="34" charset="-122"/>
                <a:ea typeface="PingFang SC" panose="020B0400000000000000" pitchFamily="34" charset="-122"/>
              </a:rPr>
              <a:t>Automated materialized views</a:t>
            </a:r>
            <a:endParaRPr kumimoji="1" lang="zh-CN" altLang="en-US" sz="2000" dirty="0">
              <a:latin typeface="PingFang SC" panose="020B0400000000000000" pitchFamily="34" charset="-122"/>
              <a:ea typeface="PingFang SC" panose="020B0400000000000000" pitchFamily="34" charset="-122"/>
            </a:endParaRPr>
          </a:p>
        </p:txBody>
      </p:sp>
      <p:sp>
        <p:nvSpPr>
          <p:cNvPr id="4" name="灯片编号占位符 3">
            <a:extLst>
              <a:ext uri="{FF2B5EF4-FFF2-40B4-BE49-F238E27FC236}">
                <a16:creationId xmlns:a16="http://schemas.microsoft.com/office/drawing/2014/main" id="{32E9EEAD-13D9-58BD-E18E-E1033262D5D9}"/>
              </a:ext>
            </a:extLst>
          </p:cNvPr>
          <p:cNvSpPr>
            <a:spLocks noGrp="1"/>
          </p:cNvSpPr>
          <p:nvPr>
            <p:ph type="sldNum" sz="quarter" idx="12"/>
          </p:nvPr>
        </p:nvSpPr>
        <p:spPr/>
        <p:txBody>
          <a:bodyPr/>
          <a:lstStyle/>
          <a:p>
            <a:fld id="{404E0FDA-C66B-B947-9BA9-52456DFD835E}" type="slidenum">
              <a:rPr kumimoji="1" lang="zh-CN" altLang="en-US" smtClean="0"/>
              <a:t>23</a:t>
            </a:fld>
            <a:endParaRPr kumimoji="1" lang="zh-CN" altLang="en-US"/>
          </a:p>
        </p:txBody>
      </p:sp>
      <p:grpSp>
        <p:nvGrpSpPr>
          <p:cNvPr id="13" name="组合 12">
            <a:extLst>
              <a:ext uri="{FF2B5EF4-FFF2-40B4-BE49-F238E27FC236}">
                <a16:creationId xmlns:a16="http://schemas.microsoft.com/office/drawing/2014/main" id="{3E2FC2B1-5CAD-3145-D37A-15E2AC792024}"/>
              </a:ext>
            </a:extLst>
          </p:cNvPr>
          <p:cNvGrpSpPr/>
          <p:nvPr/>
        </p:nvGrpSpPr>
        <p:grpSpPr>
          <a:xfrm>
            <a:off x="838200" y="1674171"/>
            <a:ext cx="4059124" cy="4654246"/>
            <a:chOff x="7953103" y="1937935"/>
            <a:chExt cx="4059124" cy="4654246"/>
          </a:xfrm>
        </p:grpSpPr>
        <p:grpSp>
          <p:nvGrpSpPr>
            <p:cNvPr id="5" name="组合 4">
              <a:extLst>
                <a:ext uri="{FF2B5EF4-FFF2-40B4-BE49-F238E27FC236}">
                  <a16:creationId xmlns:a16="http://schemas.microsoft.com/office/drawing/2014/main" id="{2D745134-9C48-EA57-7D5B-381EE4C41BB5}"/>
                </a:ext>
              </a:extLst>
            </p:cNvPr>
            <p:cNvGrpSpPr/>
            <p:nvPr/>
          </p:nvGrpSpPr>
          <p:grpSpPr>
            <a:xfrm>
              <a:off x="8066503" y="2272331"/>
              <a:ext cx="3834163" cy="4205514"/>
              <a:chOff x="8170076" y="2253670"/>
              <a:chExt cx="3834163" cy="4205514"/>
            </a:xfrm>
          </p:grpSpPr>
          <p:sp>
            <p:nvSpPr>
              <p:cNvPr id="6" name="矩形 5">
                <a:extLst>
                  <a:ext uri="{FF2B5EF4-FFF2-40B4-BE49-F238E27FC236}">
                    <a16:creationId xmlns:a16="http://schemas.microsoft.com/office/drawing/2014/main" id="{8351B542-74D4-C5FB-B613-1BC27F7B5A82}"/>
                  </a:ext>
                </a:extLst>
              </p:cNvPr>
              <p:cNvSpPr/>
              <p:nvPr/>
            </p:nvSpPr>
            <p:spPr>
              <a:xfrm>
                <a:off x="8170077" y="5185428"/>
                <a:ext cx="1866644" cy="127375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Complementary  </a:t>
                </a:r>
              </a:p>
              <a:p>
                <a:pPr algn="ctr"/>
                <a:r>
                  <a:rPr lang="en-US" altLang="zh-CN" dirty="0">
                    <a:latin typeface="Times New Roman" panose="02020603050405020304" pitchFamily="18" charset="0"/>
                    <a:cs typeface="Times New Roman" panose="02020603050405020304" pitchFamily="18" charset="0"/>
                  </a:rPr>
                  <a:t>System Logs</a:t>
                </a:r>
              </a:p>
              <a:p>
                <a:pPr algn="ctr"/>
                <a:r>
                  <a:rPr lang="en-US" altLang="zh-CN" dirty="0">
                    <a:latin typeface="Times New Roman" panose="02020603050405020304" pitchFamily="18" charset="0"/>
                    <a:cs typeface="Times New Roman" panose="02020603050405020304" pitchFamily="18" charset="0"/>
                  </a:rPr>
                  <a:t>(Even Videos)</a:t>
                </a:r>
              </a:p>
            </p:txBody>
          </p:sp>
          <p:sp>
            <p:nvSpPr>
              <p:cNvPr id="7" name="矩形 6">
                <a:extLst>
                  <a:ext uri="{FF2B5EF4-FFF2-40B4-BE49-F238E27FC236}">
                    <a16:creationId xmlns:a16="http://schemas.microsoft.com/office/drawing/2014/main" id="{D71317AE-F0E4-2BDF-A69A-477192D67D2E}"/>
                  </a:ext>
                </a:extLst>
              </p:cNvPr>
              <p:cNvSpPr/>
              <p:nvPr/>
            </p:nvSpPr>
            <p:spPr>
              <a:xfrm>
                <a:off x="8170076" y="2253670"/>
                <a:ext cx="3834162" cy="188479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Collaborative</a:t>
                </a:r>
              </a:p>
              <a:p>
                <a:pPr algn="ctr"/>
                <a:r>
                  <a:rPr lang="en-US" altLang="zh-CN" dirty="0">
                    <a:solidFill>
                      <a:schemeClr val="tx1"/>
                    </a:solidFill>
                    <a:latin typeface="Times New Roman" panose="02020603050405020304" pitchFamily="18" charset="0"/>
                    <a:cs typeface="Times New Roman" panose="02020603050405020304" pitchFamily="18" charset="0"/>
                  </a:rPr>
                  <a:t>Cloud-edge Distributed </a:t>
                </a:r>
              </a:p>
              <a:p>
                <a:pPr algn="ctr"/>
                <a:r>
                  <a:rPr lang="en-US" altLang="zh-CN" dirty="0">
                    <a:solidFill>
                      <a:schemeClr val="tx1"/>
                    </a:solidFill>
                    <a:latin typeface="Times New Roman" panose="02020603050405020304" pitchFamily="18" charset="0"/>
                    <a:cs typeface="Times New Roman" panose="02020603050405020304" pitchFamily="18" charset="0"/>
                  </a:rPr>
                  <a:t>Data Management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9EBAAB3-D39F-3003-1F0E-B69FAE585132}"/>
                  </a:ext>
                </a:extLst>
              </p:cNvPr>
              <p:cNvSpPr/>
              <p:nvPr/>
            </p:nvSpPr>
            <p:spPr>
              <a:xfrm>
                <a:off x="10137595" y="5185428"/>
                <a:ext cx="1866643"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Dynamic </a:t>
                </a:r>
              </a:p>
              <a:p>
                <a:pPr algn="ctr"/>
                <a:r>
                  <a:rPr lang="en-US" altLang="zh-CN" dirty="0">
                    <a:latin typeface="Times New Roman" panose="02020603050405020304" pitchFamily="18" charset="0"/>
                    <a:cs typeface="Times New Roman" panose="02020603050405020304" pitchFamily="18" charset="0"/>
                  </a:rPr>
                  <a:t>Latency Graph</a:t>
                </a:r>
                <a:endParaRPr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48B2CAA-AD1E-27C7-0E8F-CDC09AFAA85E}"/>
                  </a:ext>
                </a:extLst>
              </p:cNvPr>
              <p:cNvSpPr/>
              <p:nvPr/>
            </p:nvSpPr>
            <p:spPr>
              <a:xfrm>
                <a:off x="10137595" y="5859101"/>
                <a:ext cx="1866644" cy="60008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Static </a:t>
                </a:r>
              </a:p>
              <a:p>
                <a:pPr algn="ctr"/>
                <a:r>
                  <a:rPr lang="en-US" altLang="zh-CN" dirty="0">
                    <a:latin typeface="Times New Roman" panose="02020603050405020304" pitchFamily="18" charset="0"/>
                    <a:cs typeface="Times New Roman" panose="02020603050405020304" pitchFamily="18" charset="0"/>
                  </a:rPr>
                  <a:t>Distance Graph</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2EFBABA-3B98-BEEB-A3E7-E78D167BA70B}"/>
                  </a:ext>
                </a:extLst>
              </p:cNvPr>
              <p:cNvSpPr/>
              <p:nvPr/>
            </p:nvSpPr>
            <p:spPr>
              <a:xfrm>
                <a:off x="8170076" y="4233534"/>
                <a:ext cx="3834163" cy="85682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latin typeface="Times New Roman" panose="02020603050405020304" pitchFamily="18" charset="0"/>
                    <a:cs typeface="Times New Roman" panose="02020603050405020304" pitchFamily="18" charset="0"/>
                  </a:rPr>
                  <a:t>Preprocess</a:t>
                </a:r>
              </a:p>
            </p:txBody>
          </p:sp>
        </p:grpSp>
        <p:sp>
          <p:nvSpPr>
            <p:cNvPr id="11" name="矩形 10">
              <a:extLst>
                <a:ext uri="{FF2B5EF4-FFF2-40B4-BE49-F238E27FC236}">
                  <a16:creationId xmlns:a16="http://schemas.microsoft.com/office/drawing/2014/main" id="{20187938-E596-BC5B-B271-DAA624ED8E00}"/>
                </a:ext>
              </a:extLst>
            </p:cNvPr>
            <p:cNvSpPr/>
            <p:nvPr/>
          </p:nvSpPr>
          <p:spPr>
            <a:xfrm>
              <a:off x="7953103" y="1964619"/>
              <a:ext cx="4059124" cy="462756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3B823CD-8D9F-A15A-353B-2855771E74E0}"/>
                </a:ext>
              </a:extLst>
            </p:cNvPr>
            <p:cNvSpPr txBox="1"/>
            <p:nvPr/>
          </p:nvSpPr>
          <p:spPr>
            <a:xfrm>
              <a:off x="8140903" y="1937935"/>
              <a:ext cx="2133426"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Future Work</a:t>
              </a:r>
              <a:endParaRPr lang="zh-CN" altLang="en-US" b="1" dirty="0">
                <a:latin typeface="Times New Roman" panose="02020603050405020304" pitchFamily="18" charset="0"/>
                <a:cs typeface="Times New Roman" panose="02020603050405020304" pitchFamily="18" charset="0"/>
              </a:endParaRPr>
            </a:p>
          </p:txBody>
        </p:sp>
      </p:grpSp>
      <p:sp>
        <p:nvSpPr>
          <p:cNvPr id="14" name="圆角矩形 13">
            <a:extLst>
              <a:ext uri="{FF2B5EF4-FFF2-40B4-BE49-F238E27FC236}">
                <a16:creationId xmlns:a16="http://schemas.microsoft.com/office/drawing/2014/main" id="{678303EB-C401-59A6-601C-0742684D0C6C}"/>
              </a:ext>
            </a:extLst>
          </p:cNvPr>
          <p:cNvSpPr/>
          <p:nvPr/>
        </p:nvSpPr>
        <p:spPr>
          <a:xfrm>
            <a:off x="838200" y="2008566"/>
            <a:ext cx="4059124" cy="1865527"/>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602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1D004-C34A-A65B-6B3C-FC31EB290ADC}"/>
              </a:ext>
            </a:extLst>
          </p:cNvPr>
          <p:cNvSpPr>
            <a:spLocks noGrp="1"/>
          </p:cNvSpPr>
          <p:nvPr>
            <p:ph type="title"/>
          </p:nvPr>
        </p:nvSpPr>
        <p:spPr/>
        <p:txBody>
          <a:bodyPr/>
          <a:lstStyle/>
          <a:p>
            <a:r>
              <a:rPr lang="en" altLang="zh-CN" b="1" dirty="0">
                <a:solidFill>
                  <a:srgbClr val="0070C0"/>
                </a:solidFill>
                <a:latin typeface="Calibri" panose="020F0502020204030204" pitchFamily="34" charset="0"/>
                <a:cs typeface="Calibri" panose="020F0502020204030204" pitchFamily="34" charset="0"/>
              </a:rPr>
              <a:t>Conclusions</a:t>
            </a:r>
            <a:endParaRPr kumimoji="1" lang="zh-CN" altLang="en-US" dirty="0"/>
          </a:p>
        </p:txBody>
      </p:sp>
      <p:sp>
        <p:nvSpPr>
          <p:cNvPr id="3" name="内容占位符 2">
            <a:extLst>
              <a:ext uri="{FF2B5EF4-FFF2-40B4-BE49-F238E27FC236}">
                <a16:creationId xmlns:a16="http://schemas.microsoft.com/office/drawing/2014/main" id="{45F656F6-E900-9956-F96C-347A3CA2B8DF}"/>
              </a:ext>
            </a:extLst>
          </p:cNvPr>
          <p:cNvSpPr>
            <a:spLocks noGrp="1"/>
          </p:cNvSpPr>
          <p:nvPr>
            <p:ph idx="1"/>
          </p:nvPr>
        </p:nvSpPr>
        <p:spPr/>
        <p:txBody>
          <a:bodyPr/>
          <a:lstStyle/>
          <a:p>
            <a:pPr>
              <a:lnSpc>
                <a:spcPct val="100000"/>
              </a:lnSpc>
            </a:pPr>
            <a:r>
              <a:rPr kumimoji="1" lang="en" altLang="zh-CN" sz="2600" dirty="0">
                <a:latin typeface="Calibri" panose="020F0502020204030204" pitchFamily="34" charset="0"/>
                <a:ea typeface="PingFang SC" panose="020B0400000000000000" pitchFamily="34" charset="-122"/>
                <a:cs typeface="Calibri" panose="020F0502020204030204" pitchFamily="34" charset="0"/>
              </a:rPr>
              <a:t>We have collected </a:t>
            </a:r>
            <a:r>
              <a:rPr kumimoji="1" lang="en" altLang="zh-CN" sz="2600" b="1" dirty="0">
                <a:solidFill>
                  <a:srgbClr val="0070C0"/>
                </a:solidFill>
                <a:latin typeface="Calibri" panose="020F0502020204030204" pitchFamily="34" charset="0"/>
                <a:ea typeface="PingFang SC" panose="020B0400000000000000" pitchFamily="34" charset="-122"/>
                <a:cs typeface="Calibri" panose="020F0502020204030204" pitchFamily="34" charset="0"/>
              </a:rPr>
              <a:t>SNESet</a:t>
            </a:r>
            <a:r>
              <a:rPr kumimoji="1" lang="en" altLang="zh-CN" sz="2600" dirty="0">
                <a:latin typeface="Calibri" panose="020F0502020204030204" pitchFamily="34" charset="0"/>
                <a:ea typeface="PingFang SC" panose="020B0400000000000000" pitchFamily="34" charset="-122"/>
                <a:cs typeface="Calibri" panose="020F0502020204030204" pitchFamily="34" charset="0"/>
              </a:rPr>
              <a:t>, which contains both QoS and QoE metrics for eight VSAs on a large-scale edge platform using active measurements.</a:t>
            </a:r>
          </a:p>
          <a:p>
            <a:pPr>
              <a:lnSpc>
                <a:spcPct val="100000"/>
              </a:lnSpc>
            </a:pPr>
            <a:r>
              <a:rPr kumimoji="1" lang="en" altLang="zh-CN" sz="2600" b="1" dirty="0">
                <a:solidFill>
                  <a:srgbClr val="0070C0"/>
                </a:solidFill>
                <a:latin typeface="Calibri" panose="020F0502020204030204" pitchFamily="34" charset="0"/>
                <a:ea typeface="PingFang SC" panose="020B0400000000000000" pitchFamily="34" charset="-122"/>
                <a:cs typeface="Calibri" panose="020F0502020204030204" pitchFamily="34" charset="0"/>
              </a:rPr>
              <a:t>Qualitatively</a:t>
            </a:r>
            <a:r>
              <a:rPr kumimoji="1" lang="en" altLang="zh-CN" sz="2600" dirty="0">
                <a:latin typeface="Calibri" panose="020F0502020204030204" pitchFamily="34" charset="0"/>
                <a:ea typeface="PingFang SC" panose="020B0400000000000000" pitchFamily="34" charset="-122"/>
                <a:cs typeface="Calibri" panose="020F0502020204030204" pitchFamily="34" charset="0"/>
              </a:rPr>
              <a:t> and </a:t>
            </a:r>
            <a:r>
              <a:rPr kumimoji="1" lang="en" altLang="zh-CN" sz="2600" b="1" dirty="0">
                <a:solidFill>
                  <a:srgbClr val="0070C0"/>
                </a:solidFill>
                <a:latin typeface="Calibri" panose="020F0502020204030204" pitchFamily="34" charset="0"/>
                <a:ea typeface="PingFang SC" panose="020B0400000000000000" pitchFamily="34" charset="-122"/>
                <a:cs typeface="Calibri" panose="020F0502020204030204" pitchFamily="34" charset="0"/>
              </a:rPr>
              <a:t>quantitatively</a:t>
            </a:r>
            <a:r>
              <a:rPr kumimoji="1" lang="en" altLang="zh-CN" sz="2600" dirty="0">
                <a:latin typeface="Calibri" panose="020F0502020204030204" pitchFamily="34" charset="0"/>
                <a:ea typeface="PingFang SC" panose="020B0400000000000000" pitchFamily="34" charset="-122"/>
                <a:cs typeface="Calibri" panose="020F0502020204030204" pitchFamily="34" charset="0"/>
              </a:rPr>
              <a:t> analyze the impact of different QoS metrics on QoE in both </a:t>
            </a:r>
            <a:r>
              <a:rPr kumimoji="1" lang="en" altLang="zh-CN" sz="2600" b="1" dirty="0">
                <a:solidFill>
                  <a:srgbClr val="0070C0"/>
                </a:solidFill>
                <a:latin typeface="Calibri" panose="020F0502020204030204" pitchFamily="34" charset="0"/>
                <a:ea typeface="PingFang SC" panose="020B0400000000000000" pitchFamily="34" charset="-122"/>
                <a:cs typeface="Calibri" panose="020F0502020204030204" pitchFamily="34" charset="0"/>
              </a:rPr>
              <a:t>domain-agnostic</a:t>
            </a:r>
            <a:r>
              <a:rPr kumimoji="1" lang="en" altLang="zh-CN" sz="2600" dirty="0">
                <a:latin typeface="Calibri" panose="020F0502020204030204" pitchFamily="34" charset="0"/>
                <a:ea typeface="PingFang SC" panose="020B0400000000000000" pitchFamily="34" charset="-122"/>
                <a:cs typeface="Calibri" panose="020F0502020204030204" pitchFamily="34" charset="0"/>
              </a:rPr>
              <a:t> and </a:t>
            </a:r>
            <a:r>
              <a:rPr kumimoji="1" lang="en" altLang="zh-CN" sz="2600" b="1" dirty="0">
                <a:solidFill>
                  <a:srgbClr val="0070C0"/>
                </a:solidFill>
                <a:latin typeface="Calibri" panose="020F0502020204030204" pitchFamily="34" charset="0"/>
                <a:ea typeface="PingFang SC" panose="020B0400000000000000" pitchFamily="34" charset="-122"/>
                <a:cs typeface="Calibri" panose="020F0502020204030204" pitchFamily="34" charset="0"/>
              </a:rPr>
              <a:t>domain-specific</a:t>
            </a:r>
            <a:r>
              <a:rPr kumimoji="1" lang="en" altLang="zh-CN" sz="2600" dirty="0">
                <a:latin typeface="Calibri" panose="020F0502020204030204" pitchFamily="34" charset="0"/>
                <a:ea typeface="PingFang SC" panose="020B0400000000000000" pitchFamily="34" charset="-122"/>
                <a:cs typeface="Calibri" panose="020F0502020204030204" pitchFamily="34" charset="0"/>
              </a:rPr>
              <a:t> scenarios.</a:t>
            </a:r>
          </a:p>
          <a:p>
            <a:pPr>
              <a:lnSpc>
                <a:spcPct val="100000"/>
              </a:lnSpc>
            </a:pPr>
            <a:r>
              <a:rPr kumimoji="1" lang="en-US" altLang="zh-CN" sz="2600" dirty="0">
                <a:latin typeface="Calibri" panose="020F0502020204030204" pitchFamily="34" charset="0"/>
                <a:ea typeface="PingFang SC" panose="020B0400000000000000" pitchFamily="34" charset="-122"/>
                <a:cs typeface="Calibri" panose="020F0502020204030204" pitchFamily="34" charset="0"/>
              </a:rPr>
              <a:t>Potential data-centric problems.</a:t>
            </a:r>
          </a:p>
          <a:p>
            <a:pPr>
              <a:lnSpc>
                <a:spcPct val="100000"/>
              </a:lnSpc>
            </a:pPr>
            <a:endParaRPr kumimoji="1" lang="zh-CN" altLang="en-US" dirty="0">
              <a:latin typeface="PingFang SC" panose="020B0400000000000000" pitchFamily="34" charset="-122"/>
              <a:ea typeface="PingFang SC" panose="020B0400000000000000" pitchFamily="34" charset="-122"/>
            </a:endParaRPr>
          </a:p>
        </p:txBody>
      </p:sp>
      <p:sp>
        <p:nvSpPr>
          <p:cNvPr id="4" name="文本框 3">
            <a:extLst>
              <a:ext uri="{FF2B5EF4-FFF2-40B4-BE49-F238E27FC236}">
                <a16:creationId xmlns:a16="http://schemas.microsoft.com/office/drawing/2014/main" id="{4135C181-FB87-1444-9001-CD9556E8F28B}"/>
              </a:ext>
            </a:extLst>
          </p:cNvPr>
          <p:cNvSpPr txBox="1"/>
          <p:nvPr/>
        </p:nvSpPr>
        <p:spPr>
          <a:xfrm>
            <a:off x="1112383" y="5892710"/>
            <a:ext cx="5890459" cy="1200329"/>
          </a:xfrm>
          <a:prstGeom prst="rect">
            <a:avLst/>
          </a:prstGeom>
          <a:noFill/>
        </p:spPr>
        <p:txBody>
          <a:bodyPr wrap="none" rtlCol="0">
            <a:spAutoFit/>
          </a:bodyPr>
          <a:lstStyle/>
          <a:p>
            <a:r>
              <a:rPr kumimoji="1" lang="en-US" altLang="zh-CN" b="1" dirty="0">
                <a:solidFill>
                  <a:srgbClr val="C00000"/>
                </a:solidFill>
                <a:latin typeface="Calibri" panose="020F0502020204030204" pitchFamily="34" charset="0"/>
                <a:cs typeface="Calibri" panose="020F0502020204030204" pitchFamily="34" charset="0"/>
              </a:rPr>
              <a:t>Paper</a:t>
            </a:r>
            <a:r>
              <a:rPr kumimoji="1" lang="en-US" altLang="zh-CN" dirty="0">
                <a:latin typeface="Calibri" panose="020F0502020204030204" pitchFamily="34" charset="0"/>
                <a:cs typeface="Calibri" panose="020F0502020204030204" pitchFamily="34" charset="0"/>
              </a:rPr>
              <a:t>: Demystifying the QoS and QoE of Edge-hosted </a:t>
            </a:r>
          </a:p>
          <a:p>
            <a:r>
              <a:rPr kumimoji="1" lang="en-US" altLang="zh-CN" dirty="0">
                <a:latin typeface="Calibri" panose="020F0502020204030204" pitchFamily="34" charset="0"/>
                <a:cs typeface="Calibri" panose="020F0502020204030204" pitchFamily="34" charset="0"/>
              </a:rPr>
              <a:t>             Video Streaming Applications in the Wild with </a:t>
            </a:r>
            <a:r>
              <a:rPr kumimoji="1" lang="en-US" altLang="zh-CN" dirty="0" err="1">
                <a:latin typeface="Calibri" panose="020F0502020204030204" pitchFamily="34" charset="0"/>
                <a:cs typeface="Calibri" panose="020F0502020204030204" pitchFamily="34" charset="0"/>
              </a:rPr>
              <a:t>SNESet</a:t>
            </a:r>
            <a:endParaRPr kumimoji="1" lang="en-US" altLang="zh-CN" dirty="0">
              <a:latin typeface="Calibri" panose="020F0502020204030204" pitchFamily="34" charset="0"/>
              <a:cs typeface="Calibri" panose="020F0502020204030204" pitchFamily="34" charset="0"/>
            </a:endParaRPr>
          </a:p>
          <a:p>
            <a:r>
              <a:rPr kumimoji="1" lang="en-US" altLang="zh-CN" b="1" dirty="0">
                <a:solidFill>
                  <a:srgbClr val="C00000"/>
                </a:solidFill>
                <a:latin typeface="Calibri" panose="020F0502020204030204" pitchFamily="34" charset="0"/>
                <a:cs typeface="Calibri" panose="020F0502020204030204" pitchFamily="34" charset="0"/>
              </a:rPr>
              <a:t>Dataset &amp; Code</a:t>
            </a:r>
            <a:r>
              <a:rPr kumimoji="1" lang="en-US" altLang="zh-CN" dirty="0">
                <a:latin typeface="Calibri" panose="020F0502020204030204" pitchFamily="34" charset="0"/>
                <a:cs typeface="Calibri" panose="020F0502020204030204" pitchFamily="34" charset="0"/>
              </a:rPr>
              <a:t>: https://</a:t>
            </a:r>
            <a:r>
              <a:rPr kumimoji="1" lang="en-US" altLang="zh-CN" dirty="0" err="1">
                <a:latin typeface="Calibri" panose="020F0502020204030204" pitchFamily="34" charset="0"/>
                <a:cs typeface="Calibri" panose="020F0502020204030204" pitchFamily="34" charset="0"/>
              </a:rPr>
              <a:t>github.com</a:t>
            </a:r>
            <a:r>
              <a:rPr kumimoji="1" lang="en-US" altLang="zh-CN" dirty="0">
                <a:latin typeface="Calibri" panose="020F0502020204030204" pitchFamily="34" charset="0"/>
                <a:cs typeface="Calibri" panose="020F0502020204030204" pitchFamily="34" charset="0"/>
              </a:rPr>
              <a:t>/YananLi18/</a:t>
            </a:r>
            <a:r>
              <a:rPr kumimoji="1" lang="en-US" altLang="zh-CN" dirty="0" err="1">
                <a:latin typeface="Calibri" panose="020F0502020204030204" pitchFamily="34" charset="0"/>
                <a:cs typeface="Calibri" panose="020F0502020204030204" pitchFamily="34" charset="0"/>
              </a:rPr>
              <a:t>SNESet</a:t>
            </a:r>
            <a:endParaRPr kumimoji="1" lang="zh-CN" altLang="en-US" dirty="0">
              <a:latin typeface="Calibri" panose="020F0502020204030204" pitchFamily="34" charset="0"/>
              <a:cs typeface="Calibri" panose="020F0502020204030204" pitchFamily="34" charset="0"/>
            </a:endParaRPr>
          </a:p>
          <a:p>
            <a:endParaRPr kumimoji="1" lang="zh-CN" altLang="en-US" dirty="0"/>
          </a:p>
        </p:txBody>
      </p:sp>
      <p:sp>
        <p:nvSpPr>
          <p:cNvPr id="5" name="文本框 4">
            <a:extLst>
              <a:ext uri="{FF2B5EF4-FFF2-40B4-BE49-F238E27FC236}">
                <a16:creationId xmlns:a16="http://schemas.microsoft.com/office/drawing/2014/main" id="{48C1DA81-38B9-077A-D316-DD5C97E0B051}"/>
              </a:ext>
            </a:extLst>
          </p:cNvPr>
          <p:cNvSpPr txBox="1"/>
          <p:nvPr/>
        </p:nvSpPr>
        <p:spPr>
          <a:xfrm>
            <a:off x="1112383" y="5329377"/>
            <a:ext cx="4504759" cy="707886"/>
          </a:xfrm>
          <a:prstGeom prst="rect">
            <a:avLst/>
          </a:prstGeom>
          <a:noFill/>
        </p:spPr>
        <p:txBody>
          <a:bodyPr wrap="none" rtlCol="0">
            <a:spAutoFit/>
          </a:bodyPr>
          <a:lstStyle/>
          <a:p>
            <a:r>
              <a:rPr kumimoji="1" lang="en" altLang="zh-CN" sz="4000" b="1" dirty="0">
                <a:solidFill>
                  <a:srgbClr val="C00000"/>
                </a:solidFill>
                <a:latin typeface="Calibri" panose="020F0502020204030204" pitchFamily="34" charset="0"/>
                <a:ea typeface="PingFang SC" panose="020B0400000000000000" pitchFamily="34" charset="-122"/>
                <a:cs typeface="Calibri" panose="020F0502020204030204" pitchFamily="34" charset="0"/>
              </a:rPr>
              <a:t>Thanks for listening!</a:t>
            </a:r>
            <a:endParaRPr kumimoji="1" lang="zh-CN" altLang="en-US" sz="4000" b="1" dirty="0">
              <a:solidFill>
                <a:srgbClr val="C00000"/>
              </a:solidFill>
              <a:latin typeface="Calibri" panose="020F0502020204030204" pitchFamily="34" charset="0"/>
              <a:ea typeface="PingFang SC" panose="020B0400000000000000" pitchFamily="34" charset="-122"/>
              <a:cs typeface="Calibri" panose="020F0502020204030204" pitchFamily="34" charset="0"/>
            </a:endParaRPr>
          </a:p>
        </p:txBody>
      </p:sp>
      <p:sp>
        <p:nvSpPr>
          <p:cNvPr id="6" name="文本框 5">
            <a:extLst>
              <a:ext uri="{FF2B5EF4-FFF2-40B4-BE49-F238E27FC236}">
                <a16:creationId xmlns:a16="http://schemas.microsoft.com/office/drawing/2014/main" id="{540A2FEE-F5CF-DF24-5C73-B5E01BDF33F9}"/>
              </a:ext>
            </a:extLst>
          </p:cNvPr>
          <p:cNvSpPr txBox="1"/>
          <p:nvPr/>
        </p:nvSpPr>
        <p:spPr>
          <a:xfrm>
            <a:off x="7165591" y="5892710"/>
            <a:ext cx="3164584" cy="923330"/>
          </a:xfrm>
          <a:prstGeom prst="rect">
            <a:avLst/>
          </a:prstGeom>
          <a:noFill/>
        </p:spPr>
        <p:txBody>
          <a:bodyPr wrap="none" rtlCol="0">
            <a:spAutoFit/>
          </a:bodyPr>
          <a:lstStyle/>
          <a:p>
            <a:r>
              <a:rPr kumimoji="1" lang="en-US" altLang="zh-CN" b="1" dirty="0">
                <a:solidFill>
                  <a:srgbClr val="C00000"/>
                </a:solidFill>
                <a:latin typeface="Calibri" panose="020F0502020204030204" pitchFamily="34" charset="0"/>
                <a:cs typeface="Calibri" panose="020F0502020204030204" pitchFamily="34" charset="0"/>
              </a:rPr>
              <a:t>Acknowledgments: </a:t>
            </a:r>
          </a:p>
          <a:p>
            <a:r>
              <a:rPr kumimoji="1" lang="en-US" altLang="zh-CN" dirty="0">
                <a:latin typeface="Calibri" panose="020F0502020204030204" pitchFamily="34" charset="0"/>
                <a:cs typeface="Calibri" panose="020F0502020204030204" pitchFamily="34" charset="0"/>
              </a:rPr>
              <a:t>Special thanks to Alibaba Group</a:t>
            </a:r>
          </a:p>
          <a:p>
            <a:r>
              <a:rPr kumimoji="1" lang="en-US" altLang="zh-CN" b="1" dirty="0">
                <a:solidFill>
                  <a:srgbClr val="C00000"/>
                </a:solidFill>
                <a:latin typeface="Calibri" panose="020F0502020204030204" pitchFamily="34" charset="0"/>
                <a:cs typeface="Calibri" panose="020F0502020204030204" pitchFamily="34" charset="0"/>
              </a:rPr>
              <a:t>Mail to</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YaNanLi@bupt.edu.cn</a:t>
            </a:r>
            <a:endParaRPr kumimoji="1" lang="zh-CN" altLang="en-US"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DB9BB018-DE7B-517B-2C43-808B4F5FEF51}"/>
              </a:ext>
            </a:extLst>
          </p:cNvPr>
          <p:cNvPicPr>
            <a:picLocks noChangeAspect="1"/>
          </p:cNvPicPr>
          <p:nvPr/>
        </p:nvPicPr>
        <p:blipFill>
          <a:blip r:embed="rId3"/>
          <a:stretch>
            <a:fillRect/>
          </a:stretch>
        </p:blipFill>
        <p:spPr>
          <a:xfrm>
            <a:off x="10489869" y="5329377"/>
            <a:ext cx="1486663" cy="1486663"/>
          </a:xfrm>
          <a:prstGeom prst="rect">
            <a:avLst/>
          </a:prstGeom>
        </p:spPr>
      </p:pic>
      <p:sp>
        <p:nvSpPr>
          <p:cNvPr id="8" name="Google Shape;55;p13">
            <a:extLst>
              <a:ext uri="{FF2B5EF4-FFF2-40B4-BE49-F238E27FC236}">
                <a16:creationId xmlns:a16="http://schemas.microsoft.com/office/drawing/2014/main" id="{564C982B-8DB4-07B7-20C4-E1910F0289B1}"/>
              </a:ext>
            </a:extLst>
          </p:cNvPr>
          <p:cNvSpPr txBox="1"/>
          <p:nvPr/>
        </p:nvSpPr>
        <p:spPr>
          <a:xfrm>
            <a:off x="5447889" y="-1791"/>
            <a:ext cx="1770329" cy="492412"/>
          </a:xfrm>
          <a:prstGeom prst="rect">
            <a:avLst/>
          </a:prstGeom>
          <a:solidFill>
            <a:srgbClr val="B99B4B"/>
          </a:solidFill>
          <a:ln w="9525" cap="flat" cmpd="sng">
            <a:solidFill>
              <a:srgbClr val="B99B4B"/>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lt1"/>
                </a:solidFill>
                <a:latin typeface="Calibri" panose="020F0502020204030204" pitchFamily="34" charset="0"/>
                <a:cs typeface="Calibri" panose="020F0502020204030204" pitchFamily="34" charset="0"/>
              </a:rPr>
              <a:t>Research Track</a:t>
            </a:r>
            <a:endParaRPr sz="2000" dirty="0">
              <a:solidFill>
                <a:schemeClr val="lt1"/>
              </a:solidFill>
              <a:latin typeface="Calibri" panose="020F0502020204030204" pitchFamily="34" charset="0"/>
              <a:cs typeface="Calibri" panose="020F0502020204030204" pitchFamily="34" charset="0"/>
            </a:endParaRPr>
          </a:p>
        </p:txBody>
      </p:sp>
      <p:sp>
        <p:nvSpPr>
          <p:cNvPr id="9" name="Google Shape;57;p13">
            <a:extLst>
              <a:ext uri="{FF2B5EF4-FFF2-40B4-BE49-F238E27FC236}">
                <a16:creationId xmlns:a16="http://schemas.microsoft.com/office/drawing/2014/main" id="{7B9FDE36-EAD3-2085-3279-2FA1168E35AB}"/>
              </a:ext>
            </a:extLst>
          </p:cNvPr>
          <p:cNvSpPr txBox="1"/>
          <p:nvPr/>
        </p:nvSpPr>
        <p:spPr>
          <a:xfrm>
            <a:off x="7218218" y="0"/>
            <a:ext cx="4973782" cy="492412"/>
          </a:xfrm>
          <a:prstGeom prst="rect">
            <a:avLst/>
          </a:prstGeom>
          <a:solidFill>
            <a:srgbClr val="1C458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lt1"/>
                </a:solidFill>
                <a:latin typeface="Calibri" panose="020F0502020204030204" pitchFamily="34" charset="0"/>
                <a:cs typeface="Calibri" panose="020F0502020204030204" pitchFamily="34" charset="0"/>
              </a:rPr>
              <a:t>Data-intensive Applications (DIA) Special Track</a:t>
            </a:r>
            <a:endParaRPr sz="2000" dirty="0">
              <a:solidFill>
                <a:schemeClr val="l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49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6D7C4B5-E76E-84EB-5C83-055874DC3084}"/>
              </a:ext>
            </a:extLst>
          </p:cNvPr>
          <p:cNvGrpSpPr/>
          <p:nvPr/>
        </p:nvGrpSpPr>
        <p:grpSpPr>
          <a:xfrm>
            <a:off x="1696075" y="1495448"/>
            <a:ext cx="7461372" cy="4611738"/>
            <a:chOff x="1882589" y="1557842"/>
            <a:chExt cx="7461372" cy="4611738"/>
          </a:xfrm>
        </p:grpSpPr>
        <p:pic>
          <p:nvPicPr>
            <p:cNvPr id="17" name="图片 16">
              <a:extLst>
                <a:ext uri="{FF2B5EF4-FFF2-40B4-BE49-F238E27FC236}">
                  <a16:creationId xmlns:a16="http://schemas.microsoft.com/office/drawing/2014/main" id="{AE9CD882-109B-90CB-52B8-11859D2D51A7}"/>
                </a:ext>
              </a:extLst>
            </p:cNvPr>
            <p:cNvPicPr>
              <a:picLocks noChangeAspect="1"/>
            </p:cNvPicPr>
            <p:nvPr/>
          </p:nvPicPr>
          <p:blipFill rotWithShape="1">
            <a:blip r:embed="rId3"/>
            <a:srcRect b="7134"/>
            <a:stretch/>
          </p:blipFill>
          <p:spPr>
            <a:xfrm>
              <a:off x="2848037" y="1961045"/>
              <a:ext cx="6495924" cy="4208535"/>
            </a:xfrm>
            <a:prstGeom prst="rect">
              <a:avLst/>
            </a:prstGeom>
          </p:spPr>
        </p:pic>
        <p:pic>
          <p:nvPicPr>
            <p:cNvPr id="1026" name="Picture 2" descr="Statista - The Statistics Portal for Market Data, Market Research and  Market Studies">
              <a:extLst>
                <a:ext uri="{FF2B5EF4-FFF2-40B4-BE49-F238E27FC236}">
                  <a16:creationId xmlns:a16="http://schemas.microsoft.com/office/drawing/2014/main" id="{F228ADB0-0A03-5477-B148-DF526B6E1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579" y="1557842"/>
              <a:ext cx="2661571" cy="646332"/>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a:extLst>
                <a:ext uri="{FF2B5EF4-FFF2-40B4-BE49-F238E27FC236}">
                  <a16:creationId xmlns:a16="http://schemas.microsoft.com/office/drawing/2014/main" id="{83E21598-6866-0A65-59FF-E0760C00CB2F}"/>
                </a:ext>
              </a:extLst>
            </p:cNvPr>
            <p:cNvSpPr/>
            <p:nvPr/>
          </p:nvSpPr>
          <p:spPr>
            <a:xfrm rot="16200000">
              <a:off x="813548" y="3381933"/>
              <a:ext cx="3442448" cy="1304365"/>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solidFill>
                    <a:schemeClr val="tx1"/>
                  </a:solidFill>
                  <a:latin typeface="PingFang SC" panose="020B0400000000000000" pitchFamily="34" charset="-122"/>
                  <a:ea typeface="PingFang SC" panose="020B0400000000000000" pitchFamily="34" charset="-122"/>
                </a:rPr>
                <a:t>Number of Global Users </a:t>
              </a:r>
              <a:endParaRPr kumimoji="1" lang="zh-CN" altLang="en-US" dirty="0">
                <a:solidFill>
                  <a:schemeClr val="tx1"/>
                </a:solidFill>
                <a:latin typeface="PingFang SC" panose="020B0400000000000000" pitchFamily="34" charset="-122"/>
                <a:ea typeface="PingFang SC" panose="020B0400000000000000" pitchFamily="34" charset="-122"/>
              </a:endParaRPr>
            </a:p>
          </p:txBody>
        </p:sp>
      </p:grpSp>
      <p:sp>
        <p:nvSpPr>
          <p:cNvPr id="2" name="标题 1">
            <a:extLst>
              <a:ext uri="{FF2B5EF4-FFF2-40B4-BE49-F238E27FC236}">
                <a16:creationId xmlns:a16="http://schemas.microsoft.com/office/drawing/2014/main" id="{D73329C3-9741-B714-3A5E-7425F189FDFB}"/>
              </a:ext>
            </a:extLst>
          </p:cNvPr>
          <p:cNvSpPr>
            <a:spLocks noGrp="1"/>
          </p:cNvSpPr>
          <p:nvPr>
            <p:ph type="title"/>
          </p:nvPr>
        </p:nvSpPr>
        <p:spPr/>
        <p:txBody>
          <a:bodyPr/>
          <a:lstStyle/>
          <a:p>
            <a:r>
              <a:rPr lang="en" altLang="zh-CN" b="1" dirty="0">
                <a:solidFill>
                  <a:srgbClr val="0070C0"/>
                </a:solidFill>
                <a:latin typeface="Calibri" panose="020F0502020204030204" pitchFamily="34" charset="0"/>
                <a:ea typeface="PingFang SC" panose="020B0400000000000000" pitchFamily="34" charset="-122"/>
                <a:cs typeface="Calibri" panose="020F0502020204030204" pitchFamily="34" charset="0"/>
              </a:rPr>
              <a:t>Background</a:t>
            </a:r>
            <a:endParaRPr kumimoji="1" lang="zh-CN" altLang="en-US" b="1" dirty="0">
              <a:solidFill>
                <a:srgbClr val="0070C0"/>
              </a:solidFill>
              <a:latin typeface="Calibri" panose="020F0502020204030204" pitchFamily="34" charset="0"/>
              <a:ea typeface="PingFang SC" panose="020B0400000000000000" pitchFamily="34" charset="-122"/>
              <a:cs typeface="Calibri" panose="020F0502020204030204" pitchFamily="34" charset="0"/>
            </a:endParaRPr>
          </a:p>
        </p:txBody>
      </p:sp>
      <p:sp>
        <p:nvSpPr>
          <p:cNvPr id="16" name="灯片编号占位符 15">
            <a:extLst>
              <a:ext uri="{FF2B5EF4-FFF2-40B4-BE49-F238E27FC236}">
                <a16:creationId xmlns:a16="http://schemas.microsoft.com/office/drawing/2014/main" id="{8A0F03A7-7E3C-32CE-04E3-E2F5614B8FB5}"/>
              </a:ext>
            </a:extLst>
          </p:cNvPr>
          <p:cNvSpPr>
            <a:spLocks noGrp="1"/>
          </p:cNvSpPr>
          <p:nvPr>
            <p:ph type="sldNum" sz="quarter" idx="12"/>
          </p:nvPr>
        </p:nvSpPr>
        <p:spPr/>
        <p:txBody>
          <a:bodyPr/>
          <a:lstStyle/>
          <a:p>
            <a:fld id="{404E0FDA-C66B-B947-9BA9-52456DFD835E}" type="slidenum">
              <a:rPr kumimoji="1" lang="zh-CN" altLang="en-US" smtClean="0"/>
              <a:t>3</a:t>
            </a:fld>
            <a:endParaRPr kumimoji="1" lang="zh-CN" altLang="en-US"/>
          </a:p>
        </p:txBody>
      </p:sp>
      <p:sp>
        <p:nvSpPr>
          <p:cNvPr id="5" name="文本框 4">
            <a:extLst>
              <a:ext uri="{FF2B5EF4-FFF2-40B4-BE49-F238E27FC236}">
                <a16:creationId xmlns:a16="http://schemas.microsoft.com/office/drawing/2014/main" id="{CF335602-8203-0569-F838-66683D1D32BA}"/>
              </a:ext>
            </a:extLst>
          </p:cNvPr>
          <p:cNvSpPr txBox="1"/>
          <p:nvPr/>
        </p:nvSpPr>
        <p:spPr>
          <a:xfrm>
            <a:off x="9157447" y="3823464"/>
            <a:ext cx="3081293" cy="400110"/>
          </a:xfrm>
          <a:prstGeom prst="rect">
            <a:avLst/>
          </a:prstGeom>
          <a:noFill/>
        </p:spPr>
        <p:txBody>
          <a:bodyPr wrap="none" rtlCol="0">
            <a:spAutoFit/>
          </a:bodyPr>
          <a:lstStyle/>
          <a:p>
            <a:r>
              <a:rPr kumimoji="1" lang="en-US" altLang="zh-CN" sz="2000" b="1" dirty="0">
                <a:solidFill>
                  <a:srgbClr val="C00000"/>
                </a:solidFill>
              </a:rPr>
              <a:t>2 billion users worldwide</a:t>
            </a:r>
            <a:endParaRPr kumimoji="1" lang="zh-CN" altLang="en-US" sz="2000" b="1" dirty="0">
              <a:solidFill>
                <a:srgbClr val="C00000"/>
              </a:solidFill>
            </a:endParaRPr>
          </a:p>
        </p:txBody>
      </p:sp>
      <p:sp>
        <p:nvSpPr>
          <p:cNvPr id="7" name="文本框 6">
            <a:extLst>
              <a:ext uri="{FF2B5EF4-FFF2-40B4-BE49-F238E27FC236}">
                <a16:creationId xmlns:a16="http://schemas.microsoft.com/office/drawing/2014/main" id="{B1E5BFE7-8664-132B-E3D7-5FFEFEA9EFFC}"/>
              </a:ext>
            </a:extLst>
          </p:cNvPr>
          <p:cNvSpPr txBox="1"/>
          <p:nvPr/>
        </p:nvSpPr>
        <p:spPr>
          <a:xfrm>
            <a:off x="1001431" y="6107186"/>
            <a:ext cx="10189136" cy="369332"/>
          </a:xfrm>
          <a:prstGeom prst="rect">
            <a:avLst/>
          </a:prstGeom>
          <a:noFill/>
        </p:spPr>
        <p:txBody>
          <a:bodyPr wrap="none" rtlCol="0">
            <a:spAutoFit/>
          </a:bodyPr>
          <a:lstStyle/>
          <a:p>
            <a:r>
              <a:rPr kumimoji="1" lang="en" altLang="zh-CN" dirty="0">
                <a:latin typeface="Calibri" panose="020F0502020204030204" pitchFamily="34" charset="0"/>
                <a:cs typeface="Calibri" panose="020F0502020204030204" pitchFamily="34" charset="0"/>
              </a:rPr>
              <a:t>https://</a:t>
            </a:r>
            <a:r>
              <a:rPr kumimoji="1" lang="en" altLang="zh-CN" dirty="0" err="1">
                <a:latin typeface="Calibri" panose="020F0502020204030204" pitchFamily="34" charset="0"/>
                <a:cs typeface="Calibri" panose="020F0502020204030204" pitchFamily="34" charset="0"/>
              </a:rPr>
              <a:t>www.statista.com</a:t>
            </a:r>
            <a:r>
              <a:rPr kumimoji="1" lang="en" altLang="zh-CN" dirty="0">
                <a:latin typeface="Calibri" panose="020F0502020204030204" pitchFamily="34" charset="0"/>
                <a:cs typeface="Calibri" panose="020F0502020204030204" pitchFamily="34" charset="0"/>
              </a:rPr>
              <a:t>/outlook/</a:t>
            </a:r>
            <a:r>
              <a:rPr kumimoji="1" lang="en" altLang="zh-CN" dirty="0" err="1">
                <a:latin typeface="Calibri" panose="020F0502020204030204" pitchFamily="34" charset="0"/>
                <a:cs typeface="Calibri" panose="020F0502020204030204" pitchFamily="34" charset="0"/>
              </a:rPr>
              <a:t>dmo</a:t>
            </a:r>
            <a:r>
              <a:rPr kumimoji="1" lang="en" altLang="zh-CN" dirty="0">
                <a:latin typeface="Calibri" panose="020F0502020204030204" pitchFamily="34" charset="0"/>
                <a:cs typeface="Calibri" panose="020F0502020204030204" pitchFamily="34" charset="0"/>
              </a:rPr>
              <a:t>/digital-media/video-on-demand/video-streaming-</a:t>
            </a:r>
            <a:r>
              <a:rPr kumimoji="1" lang="en" altLang="zh-CN" dirty="0" err="1">
                <a:latin typeface="Calibri" panose="020F0502020204030204" pitchFamily="34" charset="0"/>
                <a:cs typeface="Calibri" panose="020F0502020204030204" pitchFamily="34" charset="0"/>
              </a:rPr>
              <a:t>svod</a:t>
            </a:r>
            <a:r>
              <a:rPr kumimoji="1" lang="en" altLang="zh-CN" dirty="0">
                <a:latin typeface="Calibri" panose="020F0502020204030204" pitchFamily="34" charset="0"/>
                <a:cs typeface="Calibri" panose="020F0502020204030204" pitchFamily="34" charset="0"/>
              </a:rPr>
              <a:t>/worldwide</a:t>
            </a: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59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329C3-9741-B714-3A5E-7425F189FDFB}"/>
              </a:ext>
            </a:extLst>
          </p:cNvPr>
          <p:cNvSpPr>
            <a:spLocks noGrp="1"/>
          </p:cNvSpPr>
          <p:nvPr>
            <p:ph type="title"/>
          </p:nvPr>
        </p:nvSpPr>
        <p:spPr/>
        <p:txBody>
          <a:bodyPr/>
          <a:lstStyle/>
          <a:p>
            <a:r>
              <a:rPr lang="en" altLang="zh-CN" b="1" dirty="0">
                <a:solidFill>
                  <a:srgbClr val="0070C0"/>
                </a:solidFill>
                <a:latin typeface="Calibri" panose="020F0502020204030204" pitchFamily="34" charset="0"/>
                <a:ea typeface="PingFang SC" panose="020B0400000000000000" pitchFamily="34" charset="-122"/>
                <a:cs typeface="Calibri" panose="020F0502020204030204" pitchFamily="34" charset="0"/>
              </a:rPr>
              <a:t>Background</a:t>
            </a:r>
            <a:endParaRPr kumimoji="1" lang="zh-CN" altLang="en-US" b="1" dirty="0">
              <a:solidFill>
                <a:srgbClr val="0070C0"/>
              </a:solidFill>
              <a:latin typeface="Calibri" panose="020F0502020204030204" pitchFamily="34" charset="0"/>
              <a:ea typeface="PingFang SC" panose="020B0400000000000000" pitchFamily="34" charset="-122"/>
              <a:cs typeface="Calibri" panose="020F0502020204030204" pitchFamily="34" charset="0"/>
            </a:endParaRPr>
          </a:p>
        </p:txBody>
      </p:sp>
      <p:sp>
        <p:nvSpPr>
          <p:cNvPr id="9" name="文本框 8">
            <a:extLst>
              <a:ext uri="{FF2B5EF4-FFF2-40B4-BE49-F238E27FC236}">
                <a16:creationId xmlns:a16="http://schemas.microsoft.com/office/drawing/2014/main" id="{3E55D576-F65C-FC4F-F3A6-74AC3A39B1A7}"/>
              </a:ext>
            </a:extLst>
          </p:cNvPr>
          <p:cNvSpPr txBox="1"/>
          <p:nvPr/>
        </p:nvSpPr>
        <p:spPr>
          <a:xfrm>
            <a:off x="9103886" y="5911043"/>
            <a:ext cx="863702" cy="707886"/>
          </a:xfrm>
          <a:prstGeom prst="rect">
            <a:avLst/>
          </a:prstGeom>
          <a:noFill/>
        </p:spPr>
        <p:txBody>
          <a:bodyPr wrap="square">
            <a:spAutoFit/>
          </a:bodyPr>
          <a:lstStyle/>
          <a:p>
            <a:r>
              <a:rPr kumimoji="1" lang="en" altLang="zh-CN" sz="4000" dirty="0">
                <a:latin typeface="Calibri" panose="020F0502020204030204" pitchFamily="34" charset="0"/>
                <a:cs typeface="Calibri" panose="020F0502020204030204" pitchFamily="34" charset="0"/>
              </a:rPr>
              <a:t>✅</a:t>
            </a:r>
            <a:endParaRPr lang="zh-CN" altLang="en-US" sz="4000" dirty="0"/>
          </a:p>
        </p:txBody>
      </p:sp>
      <p:sp>
        <p:nvSpPr>
          <p:cNvPr id="14" name="文本框 13">
            <a:extLst>
              <a:ext uri="{FF2B5EF4-FFF2-40B4-BE49-F238E27FC236}">
                <a16:creationId xmlns:a16="http://schemas.microsoft.com/office/drawing/2014/main" id="{E7CE0D62-53B9-8000-9B82-365917B3D4C1}"/>
              </a:ext>
            </a:extLst>
          </p:cNvPr>
          <p:cNvSpPr txBox="1"/>
          <p:nvPr/>
        </p:nvSpPr>
        <p:spPr>
          <a:xfrm>
            <a:off x="2729737" y="5877452"/>
            <a:ext cx="863702" cy="707886"/>
          </a:xfrm>
          <a:prstGeom prst="rect">
            <a:avLst/>
          </a:prstGeom>
          <a:noFill/>
        </p:spPr>
        <p:txBody>
          <a:bodyPr wrap="square">
            <a:spAutoFit/>
          </a:bodyPr>
          <a:lstStyle/>
          <a:p>
            <a:r>
              <a:rPr kumimoji="1" lang="en" altLang="zh-CN" sz="4000" dirty="0">
                <a:latin typeface="Calibri" panose="020F0502020204030204" pitchFamily="34" charset="0"/>
                <a:cs typeface="Calibri" panose="020F0502020204030204" pitchFamily="34" charset="0"/>
              </a:rPr>
              <a:t>❌</a:t>
            </a:r>
            <a:endParaRPr lang="zh-CN" altLang="en-US" sz="4000" dirty="0"/>
          </a:p>
        </p:txBody>
      </p:sp>
      <p:sp>
        <p:nvSpPr>
          <p:cNvPr id="16" name="灯片编号占位符 15">
            <a:extLst>
              <a:ext uri="{FF2B5EF4-FFF2-40B4-BE49-F238E27FC236}">
                <a16:creationId xmlns:a16="http://schemas.microsoft.com/office/drawing/2014/main" id="{8A0F03A7-7E3C-32CE-04E3-E2F5614B8FB5}"/>
              </a:ext>
            </a:extLst>
          </p:cNvPr>
          <p:cNvSpPr>
            <a:spLocks noGrp="1"/>
          </p:cNvSpPr>
          <p:nvPr>
            <p:ph type="sldNum" sz="quarter" idx="12"/>
          </p:nvPr>
        </p:nvSpPr>
        <p:spPr/>
        <p:txBody>
          <a:bodyPr/>
          <a:lstStyle/>
          <a:p>
            <a:fld id="{404E0FDA-C66B-B947-9BA9-52456DFD835E}" type="slidenum">
              <a:rPr kumimoji="1" lang="zh-CN" altLang="en-US" smtClean="0"/>
              <a:t>4</a:t>
            </a:fld>
            <a:endParaRPr kumimoji="1" lang="zh-CN" altLang="en-US"/>
          </a:p>
        </p:txBody>
      </p:sp>
      <p:sp>
        <p:nvSpPr>
          <p:cNvPr id="3" name="云形 2">
            <a:extLst>
              <a:ext uri="{FF2B5EF4-FFF2-40B4-BE49-F238E27FC236}">
                <a16:creationId xmlns:a16="http://schemas.microsoft.com/office/drawing/2014/main" id="{ED11D57F-A4DE-B9B6-246B-977AF28705D4}"/>
              </a:ext>
            </a:extLst>
          </p:cNvPr>
          <p:cNvSpPr/>
          <p:nvPr/>
        </p:nvSpPr>
        <p:spPr>
          <a:xfrm>
            <a:off x="6142759" y="3641554"/>
            <a:ext cx="1483715" cy="1123085"/>
          </a:xfrm>
          <a:prstGeom prst="cloud">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6" name="云形 5">
            <a:extLst>
              <a:ext uri="{FF2B5EF4-FFF2-40B4-BE49-F238E27FC236}">
                <a16:creationId xmlns:a16="http://schemas.microsoft.com/office/drawing/2014/main" id="{7AA0C523-C970-6798-02CC-5BA00DDC1142}"/>
              </a:ext>
            </a:extLst>
          </p:cNvPr>
          <p:cNvSpPr/>
          <p:nvPr/>
        </p:nvSpPr>
        <p:spPr>
          <a:xfrm>
            <a:off x="10501967" y="3973665"/>
            <a:ext cx="1483715" cy="1123085"/>
          </a:xfrm>
          <a:prstGeom prst="cloud">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7" name="云形 6">
            <a:extLst>
              <a:ext uri="{FF2B5EF4-FFF2-40B4-BE49-F238E27FC236}">
                <a16:creationId xmlns:a16="http://schemas.microsoft.com/office/drawing/2014/main" id="{9D91948C-45E0-5152-D3F0-E7FCF6E6DB41}"/>
              </a:ext>
            </a:extLst>
          </p:cNvPr>
          <p:cNvSpPr/>
          <p:nvPr/>
        </p:nvSpPr>
        <p:spPr>
          <a:xfrm>
            <a:off x="8916920" y="1869301"/>
            <a:ext cx="1483715" cy="1123085"/>
          </a:xfrm>
          <a:prstGeom prst="cloud">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CC5AC34E-B5D4-54CD-A162-29CF6DF497B6}"/>
              </a:ext>
            </a:extLst>
          </p:cNvPr>
          <p:cNvGrpSpPr/>
          <p:nvPr/>
        </p:nvGrpSpPr>
        <p:grpSpPr>
          <a:xfrm>
            <a:off x="841423" y="2056641"/>
            <a:ext cx="4640331" cy="3182880"/>
            <a:chOff x="760915" y="15777303"/>
            <a:chExt cx="5584321" cy="3830378"/>
          </a:xfrm>
        </p:grpSpPr>
        <p:sp>
          <p:nvSpPr>
            <p:cNvPr id="10" name="云形 9">
              <a:extLst>
                <a:ext uri="{FF2B5EF4-FFF2-40B4-BE49-F238E27FC236}">
                  <a16:creationId xmlns:a16="http://schemas.microsoft.com/office/drawing/2014/main" id="{42BCDEB6-95E7-A011-0FD8-2B48C31108BA}"/>
                </a:ext>
              </a:extLst>
            </p:cNvPr>
            <p:cNvSpPr/>
            <p:nvPr/>
          </p:nvSpPr>
          <p:spPr>
            <a:xfrm>
              <a:off x="760915" y="15777303"/>
              <a:ext cx="5584321" cy="3830378"/>
            </a:xfrm>
            <a:prstGeom prst="cloud">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81EF2391-1C3A-8E61-FB15-97AF82C676B8}"/>
                </a:ext>
              </a:extLst>
            </p:cNvPr>
            <p:cNvPicPr>
              <a:picLocks noChangeAspect="1"/>
            </p:cNvPicPr>
            <p:nvPr/>
          </p:nvPicPr>
          <p:blipFill>
            <a:blip r:embed="rId3"/>
            <a:stretch>
              <a:fillRect/>
            </a:stretch>
          </p:blipFill>
          <p:spPr>
            <a:xfrm>
              <a:off x="1415328" y="17684637"/>
              <a:ext cx="1244746" cy="1244746"/>
            </a:xfrm>
            <a:prstGeom prst="rect">
              <a:avLst/>
            </a:prstGeom>
          </p:spPr>
        </p:pic>
        <p:pic>
          <p:nvPicPr>
            <p:cNvPr id="12" name="图片 11">
              <a:extLst>
                <a:ext uri="{FF2B5EF4-FFF2-40B4-BE49-F238E27FC236}">
                  <a16:creationId xmlns:a16="http://schemas.microsoft.com/office/drawing/2014/main" id="{9193AC83-A880-E895-797A-7AD00AABFCE9}"/>
                </a:ext>
              </a:extLst>
            </p:cNvPr>
            <p:cNvPicPr>
              <a:picLocks noChangeAspect="1"/>
            </p:cNvPicPr>
            <p:nvPr/>
          </p:nvPicPr>
          <p:blipFill>
            <a:blip r:embed="rId3"/>
            <a:stretch>
              <a:fillRect/>
            </a:stretch>
          </p:blipFill>
          <p:spPr>
            <a:xfrm>
              <a:off x="3128698" y="16211687"/>
              <a:ext cx="1244746" cy="1244746"/>
            </a:xfrm>
            <a:prstGeom prst="rect">
              <a:avLst/>
            </a:prstGeom>
          </p:spPr>
        </p:pic>
        <p:pic>
          <p:nvPicPr>
            <p:cNvPr id="15" name="图片 14">
              <a:extLst>
                <a:ext uri="{FF2B5EF4-FFF2-40B4-BE49-F238E27FC236}">
                  <a16:creationId xmlns:a16="http://schemas.microsoft.com/office/drawing/2014/main" id="{AFDB71B0-FAF9-E7C3-488A-762A040DC4BF}"/>
                </a:ext>
              </a:extLst>
            </p:cNvPr>
            <p:cNvPicPr>
              <a:picLocks noChangeAspect="1"/>
            </p:cNvPicPr>
            <p:nvPr/>
          </p:nvPicPr>
          <p:blipFill>
            <a:blip r:embed="rId3"/>
            <a:stretch>
              <a:fillRect/>
            </a:stretch>
          </p:blipFill>
          <p:spPr>
            <a:xfrm>
              <a:off x="4193801" y="17811021"/>
              <a:ext cx="1244746" cy="1244746"/>
            </a:xfrm>
            <a:prstGeom prst="rect">
              <a:avLst/>
            </a:prstGeom>
          </p:spPr>
        </p:pic>
        <p:cxnSp>
          <p:nvCxnSpPr>
            <p:cNvPr id="18" name="直线箭头连接符 17">
              <a:extLst>
                <a:ext uri="{FF2B5EF4-FFF2-40B4-BE49-F238E27FC236}">
                  <a16:creationId xmlns:a16="http://schemas.microsoft.com/office/drawing/2014/main" id="{1F251561-3570-AB87-A327-3D498333D71A}"/>
                </a:ext>
              </a:extLst>
            </p:cNvPr>
            <p:cNvCxnSpPr>
              <a:cxnSpLocks/>
              <a:stCxn id="11" idx="0"/>
              <a:endCxn id="12" idx="1"/>
            </p:cNvCxnSpPr>
            <p:nvPr/>
          </p:nvCxnSpPr>
          <p:spPr>
            <a:xfrm flipV="1">
              <a:off x="2037701" y="16834060"/>
              <a:ext cx="1090997" cy="850577"/>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8BF852DA-285D-8163-EF83-86C0AE3601C6}"/>
                </a:ext>
              </a:extLst>
            </p:cNvPr>
            <p:cNvCxnSpPr>
              <a:cxnSpLocks/>
              <a:stCxn id="11" idx="3"/>
              <a:endCxn id="15" idx="1"/>
            </p:cNvCxnSpPr>
            <p:nvPr/>
          </p:nvCxnSpPr>
          <p:spPr>
            <a:xfrm>
              <a:off x="2660074" y="18307010"/>
              <a:ext cx="1533727" cy="126384"/>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9E1BBA00-D016-D5FA-A504-17F80D4ECCC6}"/>
                </a:ext>
              </a:extLst>
            </p:cNvPr>
            <p:cNvCxnSpPr>
              <a:cxnSpLocks/>
              <a:stCxn id="15" idx="0"/>
              <a:endCxn id="12" idx="3"/>
            </p:cNvCxnSpPr>
            <p:nvPr/>
          </p:nvCxnSpPr>
          <p:spPr>
            <a:xfrm flipH="1" flipV="1">
              <a:off x="4373444" y="16834060"/>
              <a:ext cx="442730" cy="976961"/>
            </a:xfrm>
            <a:prstGeom prst="straightConnector1">
              <a:avLst/>
            </a:prstGeom>
            <a:ln w="571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572EEF7-7283-C98B-2EF4-B179A9E99646}"/>
                </a:ext>
              </a:extLst>
            </p:cNvPr>
            <p:cNvSpPr txBox="1"/>
            <p:nvPr/>
          </p:nvSpPr>
          <p:spPr>
            <a:xfrm>
              <a:off x="2824971" y="17494932"/>
              <a:ext cx="1088402" cy="629659"/>
            </a:xfrm>
            <a:prstGeom prst="rect">
              <a:avLst/>
            </a:prstGeom>
            <a:noFill/>
          </p:spPr>
          <p:txBody>
            <a:bodyPr wrap="none" rtlCol="0">
              <a:spAutoFit/>
            </a:bodyPr>
            <a:lstStyle/>
            <a:p>
              <a:r>
                <a:rPr kumimoji="1" lang="en-US" altLang="zh-CN" sz="2800" b="1" dirty="0">
                  <a:solidFill>
                    <a:srgbClr val="0070C0"/>
                  </a:solidFill>
                  <a:latin typeface="PingFang SC" panose="020B0400000000000000" pitchFamily="34" charset="-122"/>
                  <a:ea typeface="PingFang SC" panose="020B0400000000000000" pitchFamily="34" charset="-122"/>
                </a:rPr>
                <a:t>LAN</a:t>
              </a:r>
              <a:endParaRPr kumimoji="1" lang="zh-CN" altLang="en-US" sz="2800" b="1" dirty="0">
                <a:solidFill>
                  <a:srgbClr val="0070C0"/>
                </a:solidFill>
                <a:latin typeface="PingFang SC" panose="020B0400000000000000" pitchFamily="34" charset="-122"/>
                <a:ea typeface="PingFang SC" panose="020B0400000000000000" pitchFamily="34" charset="-122"/>
              </a:endParaRPr>
            </a:p>
          </p:txBody>
        </p:sp>
      </p:grpSp>
      <p:sp>
        <p:nvSpPr>
          <p:cNvPr id="23" name="文本框 22">
            <a:extLst>
              <a:ext uri="{FF2B5EF4-FFF2-40B4-BE49-F238E27FC236}">
                <a16:creationId xmlns:a16="http://schemas.microsoft.com/office/drawing/2014/main" id="{AADE2EA7-3155-3B97-3DFD-AAC44C2C2CB2}"/>
              </a:ext>
            </a:extLst>
          </p:cNvPr>
          <p:cNvSpPr txBox="1"/>
          <p:nvPr/>
        </p:nvSpPr>
        <p:spPr>
          <a:xfrm>
            <a:off x="768477" y="5379232"/>
            <a:ext cx="5259102" cy="461665"/>
          </a:xfrm>
          <a:prstGeom prst="rect">
            <a:avLst/>
          </a:prstGeom>
          <a:noFill/>
        </p:spPr>
        <p:txBody>
          <a:bodyPr wrap="square" rtlCol="0">
            <a:spAutoFit/>
          </a:bodyPr>
          <a:lstStyle/>
          <a:p>
            <a:r>
              <a:rPr kumimoji="1" lang="en-US" altLang="zh-CN" sz="2400" b="1" dirty="0"/>
              <a:t>(a) Traditional centralized cloud</a:t>
            </a:r>
            <a:endParaRPr kumimoji="1" lang="zh-CN" altLang="en-US" sz="2400" b="1" dirty="0"/>
          </a:p>
        </p:txBody>
      </p:sp>
      <p:grpSp>
        <p:nvGrpSpPr>
          <p:cNvPr id="24" name="组合 23">
            <a:extLst>
              <a:ext uri="{FF2B5EF4-FFF2-40B4-BE49-F238E27FC236}">
                <a16:creationId xmlns:a16="http://schemas.microsoft.com/office/drawing/2014/main" id="{EFB18C29-E48F-A565-473A-1F85E2D9BA46}"/>
              </a:ext>
            </a:extLst>
          </p:cNvPr>
          <p:cNvGrpSpPr/>
          <p:nvPr/>
        </p:nvGrpSpPr>
        <p:grpSpPr>
          <a:xfrm>
            <a:off x="6567985" y="2207111"/>
            <a:ext cx="4678617" cy="3161763"/>
            <a:chOff x="8050991" y="15775475"/>
            <a:chExt cx="4678617" cy="3161763"/>
          </a:xfrm>
        </p:grpSpPr>
        <p:pic>
          <p:nvPicPr>
            <p:cNvPr id="25" name="图片 24">
              <a:extLst>
                <a:ext uri="{FF2B5EF4-FFF2-40B4-BE49-F238E27FC236}">
                  <a16:creationId xmlns:a16="http://schemas.microsoft.com/office/drawing/2014/main" id="{CD0DD491-B44D-2FE5-59F0-CC0F20F9B1D7}"/>
                </a:ext>
              </a:extLst>
            </p:cNvPr>
            <p:cNvPicPr>
              <a:picLocks noChangeAspect="1"/>
            </p:cNvPicPr>
            <p:nvPr/>
          </p:nvPicPr>
          <p:blipFill>
            <a:blip r:embed="rId3"/>
            <a:stretch>
              <a:fillRect/>
            </a:stretch>
          </p:blipFill>
          <p:spPr>
            <a:xfrm>
              <a:off x="10032510" y="15775475"/>
              <a:ext cx="1244746" cy="1244746"/>
            </a:xfrm>
            <a:prstGeom prst="rect">
              <a:avLst/>
            </a:prstGeom>
          </p:spPr>
        </p:pic>
        <p:pic>
          <p:nvPicPr>
            <p:cNvPr id="26" name="图片 25">
              <a:extLst>
                <a:ext uri="{FF2B5EF4-FFF2-40B4-BE49-F238E27FC236}">
                  <a16:creationId xmlns:a16="http://schemas.microsoft.com/office/drawing/2014/main" id="{7499800B-C355-714C-01D2-58A92ED770EA}"/>
                </a:ext>
              </a:extLst>
            </p:cNvPr>
            <p:cNvPicPr>
              <a:picLocks noChangeAspect="1"/>
            </p:cNvPicPr>
            <p:nvPr/>
          </p:nvPicPr>
          <p:blipFill>
            <a:blip r:embed="rId3"/>
            <a:stretch>
              <a:fillRect/>
            </a:stretch>
          </p:blipFill>
          <p:spPr>
            <a:xfrm>
              <a:off x="8050991" y="17616504"/>
              <a:ext cx="1244746" cy="1244746"/>
            </a:xfrm>
            <a:prstGeom prst="rect">
              <a:avLst/>
            </a:prstGeom>
          </p:spPr>
        </p:pic>
        <p:pic>
          <p:nvPicPr>
            <p:cNvPr id="27" name="图片 26">
              <a:extLst>
                <a:ext uri="{FF2B5EF4-FFF2-40B4-BE49-F238E27FC236}">
                  <a16:creationId xmlns:a16="http://schemas.microsoft.com/office/drawing/2014/main" id="{CA80BEC7-858B-56DF-2649-1A1307CD1503}"/>
                </a:ext>
              </a:extLst>
            </p:cNvPr>
            <p:cNvPicPr>
              <a:picLocks noChangeAspect="1"/>
            </p:cNvPicPr>
            <p:nvPr/>
          </p:nvPicPr>
          <p:blipFill>
            <a:blip r:embed="rId3"/>
            <a:stretch>
              <a:fillRect/>
            </a:stretch>
          </p:blipFill>
          <p:spPr>
            <a:xfrm>
              <a:off x="11484862" y="17692492"/>
              <a:ext cx="1244746" cy="1244746"/>
            </a:xfrm>
            <a:prstGeom prst="rect">
              <a:avLst/>
            </a:prstGeom>
          </p:spPr>
        </p:pic>
        <p:cxnSp>
          <p:nvCxnSpPr>
            <p:cNvPr id="28" name="直线箭头连接符 27">
              <a:extLst>
                <a:ext uri="{FF2B5EF4-FFF2-40B4-BE49-F238E27FC236}">
                  <a16:creationId xmlns:a16="http://schemas.microsoft.com/office/drawing/2014/main" id="{99C526D9-15FF-3523-5C62-ABABB256932A}"/>
                </a:ext>
              </a:extLst>
            </p:cNvPr>
            <p:cNvCxnSpPr>
              <a:cxnSpLocks/>
              <a:stCxn id="26" idx="0"/>
              <a:endCxn id="25" idx="1"/>
            </p:cNvCxnSpPr>
            <p:nvPr/>
          </p:nvCxnSpPr>
          <p:spPr>
            <a:xfrm flipV="1">
              <a:off x="8673364" y="16397848"/>
              <a:ext cx="1359146" cy="1218656"/>
            </a:xfrm>
            <a:prstGeom prst="straightConnector1">
              <a:avLst/>
            </a:prstGeom>
            <a:ln w="57150">
              <a:solidFill>
                <a:schemeClr val="tx1"/>
              </a:solidFill>
              <a:prstDash val="sys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91E00BB7-697F-892E-D7ED-498F651FFDD7}"/>
                </a:ext>
              </a:extLst>
            </p:cNvPr>
            <p:cNvCxnSpPr>
              <a:cxnSpLocks/>
              <a:stCxn id="26" idx="3"/>
              <a:endCxn id="27" idx="1"/>
            </p:cNvCxnSpPr>
            <p:nvPr/>
          </p:nvCxnSpPr>
          <p:spPr>
            <a:xfrm>
              <a:off x="9295737" y="18238877"/>
              <a:ext cx="2189125" cy="75988"/>
            </a:xfrm>
            <a:prstGeom prst="straightConnector1">
              <a:avLst/>
            </a:prstGeom>
            <a:ln w="57150">
              <a:solidFill>
                <a:schemeClr val="tx1"/>
              </a:solidFill>
              <a:prstDash val="sys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57C47388-FBBA-9354-77B7-256A58E1ACED}"/>
                </a:ext>
              </a:extLst>
            </p:cNvPr>
            <p:cNvCxnSpPr>
              <a:cxnSpLocks/>
              <a:stCxn id="27" idx="0"/>
              <a:endCxn id="25" idx="3"/>
            </p:cNvCxnSpPr>
            <p:nvPr/>
          </p:nvCxnSpPr>
          <p:spPr>
            <a:xfrm flipH="1" flipV="1">
              <a:off x="11277256" y="16397848"/>
              <a:ext cx="829979" cy="1294644"/>
            </a:xfrm>
            <a:prstGeom prst="straightConnector1">
              <a:avLst/>
            </a:prstGeom>
            <a:ln w="57150">
              <a:solidFill>
                <a:schemeClr val="tx1"/>
              </a:solidFill>
              <a:prstDash val="sys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40031A-69A4-466D-9953-81D960C59E4B}"/>
                </a:ext>
              </a:extLst>
            </p:cNvPr>
            <p:cNvSpPr txBox="1"/>
            <p:nvPr/>
          </p:nvSpPr>
          <p:spPr>
            <a:xfrm>
              <a:off x="9915333" y="17212663"/>
              <a:ext cx="1032655" cy="523220"/>
            </a:xfrm>
            <a:prstGeom prst="rect">
              <a:avLst/>
            </a:prstGeom>
            <a:noFill/>
          </p:spPr>
          <p:txBody>
            <a:bodyPr wrap="none" rtlCol="0">
              <a:spAutoFit/>
            </a:bodyPr>
            <a:lstStyle/>
            <a:p>
              <a:r>
                <a:rPr kumimoji="1" lang="en-US" altLang="zh-CN" sz="2800" b="1" dirty="0">
                  <a:solidFill>
                    <a:srgbClr val="0070C0"/>
                  </a:solidFill>
                  <a:latin typeface="PingFang SC" panose="020B0400000000000000" pitchFamily="34" charset="-122"/>
                  <a:ea typeface="PingFang SC" panose="020B0400000000000000" pitchFamily="34" charset="-122"/>
                </a:rPr>
                <a:t>WAN</a:t>
              </a:r>
              <a:endParaRPr kumimoji="1" lang="zh-CN" altLang="en-US" sz="2800" b="1" dirty="0">
                <a:solidFill>
                  <a:srgbClr val="0070C0"/>
                </a:solidFill>
                <a:latin typeface="PingFang SC" panose="020B0400000000000000" pitchFamily="34" charset="-122"/>
                <a:ea typeface="PingFang SC" panose="020B0400000000000000" pitchFamily="34" charset="-122"/>
              </a:endParaRPr>
            </a:p>
          </p:txBody>
        </p:sp>
      </p:grpSp>
      <p:sp>
        <p:nvSpPr>
          <p:cNvPr id="32" name="文本框 31">
            <a:extLst>
              <a:ext uri="{FF2B5EF4-FFF2-40B4-BE49-F238E27FC236}">
                <a16:creationId xmlns:a16="http://schemas.microsoft.com/office/drawing/2014/main" id="{7A019B9C-70B6-BEB8-4BEE-901EB2573C66}"/>
              </a:ext>
            </a:extLst>
          </p:cNvPr>
          <p:cNvSpPr txBox="1"/>
          <p:nvPr/>
        </p:nvSpPr>
        <p:spPr>
          <a:xfrm>
            <a:off x="6806576" y="5360437"/>
            <a:ext cx="5259103" cy="461665"/>
          </a:xfrm>
          <a:prstGeom prst="rect">
            <a:avLst/>
          </a:prstGeom>
          <a:noFill/>
        </p:spPr>
        <p:txBody>
          <a:bodyPr wrap="square" rtlCol="0">
            <a:spAutoFit/>
          </a:bodyPr>
          <a:lstStyle/>
          <a:p>
            <a:r>
              <a:rPr kumimoji="1" lang="en-US" altLang="zh-CN" sz="2400" b="1" dirty="0"/>
              <a:t>(b) Geo-distributed edge platform</a:t>
            </a:r>
            <a:endParaRPr kumimoji="1" lang="zh-CN" altLang="en-US" sz="2400" b="1" dirty="0"/>
          </a:p>
        </p:txBody>
      </p:sp>
    </p:spTree>
    <p:extLst>
      <p:ext uri="{BB962C8B-B14F-4D97-AF65-F5344CB8AC3E}">
        <p14:creationId xmlns:p14="http://schemas.microsoft.com/office/powerpoint/2010/main" val="96550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0EE85-6072-FFFD-5219-26DAA8AD83D3}"/>
              </a:ext>
            </a:extLst>
          </p:cNvPr>
          <p:cNvSpPr>
            <a:spLocks noGrp="1"/>
          </p:cNvSpPr>
          <p:nvPr>
            <p:ph type="title"/>
          </p:nvPr>
        </p:nvSpPr>
        <p:spPr/>
        <p:txBody>
          <a:bodyPr/>
          <a:lstStyle/>
          <a:p>
            <a:r>
              <a:rPr kumimoji="1" lang="en-US" altLang="zh-CN" b="1" dirty="0">
                <a:solidFill>
                  <a:srgbClr val="007CC3"/>
                </a:solidFill>
                <a:latin typeface="Calibri" panose="020F0502020204030204" pitchFamily="34" charset="0"/>
                <a:cs typeface="Calibri" panose="020F0502020204030204" pitchFamily="34" charset="0"/>
              </a:rPr>
              <a:t>What’s Alibaba ENS?</a:t>
            </a:r>
            <a:endParaRPr kumimoji="1" lang="zh-CN" altLang="en-US" b="1" dirty="0">
              <a:solidFill>
                <a:srgbClr val="007CC3"/>
              </a:solidFill>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10BC1A0F-41B3-319D-5FB9-4BD9F105EB5C}"/>
              </a:ext>
            </a:extLst>
          </p:cNvPr>
          <p:cNvSpPr>
            <a:spLocks noGrp="1"/>
          </p:cNvSpPr>
          <p:nvPr>
            <p:ph idx="1"/>
          </p:nvPr>
        </p:nvSpPr>
        <p:spPr/>
        <p:txBody>
          <a:bodyPr/>
          <a:lstStyle/>
          <a:p>
            <a:r>
              <a:rPr kumimoji="1" lang="en-US" altLang="zh-CN" dirty="0">
                <a:latin typeface="Calibri" panose="020F0502020204030204" pitchFamily="34" charset="0"/>
                <a:cs typeface="Calibri" panose="020F0502020204030204" pitchFamily="34" charset="0"/>
              </a:rPr>
              <a:t>More geo-distributed micro-datacenters</a:t>
            </a:r>
          </a:p>
          <a:p>
            <a:pPr lvl="1"/>
            <a:r>
              <a:rPr kumimoji="1" lang="en-US" altLang="zh-CN" dirty="0">
                <a:latin typeface="Calibri" panose="020F0502020204030204" pitchFamily="34" charset="0"/>
                <a:cs typeface="Calibri" panose="020F0502020204030204" pitchFamily="34" charset="0"/>
              </a:rPr>
              <a:t>Built atop Alibaba CDN</a:t>
            </a:r>
          </a:p>
          <a:p>
            <a:pPr lvl="1"/>
            <a:r>
              <a:rPr kumimoji="1" lang="en-US" altLang="zh-CN" dirty="0">
                <a:latin typeface="Calibri" panose="020F0502020204030204" pitchFamily="34" charset="0"/>
                <a:cs typeface="Calibri" panose="020F0502020204030204" pitchFamily="34" charset="0"/>
              </a:rPr>
              <a:t>Cooperative third-party IDCs and network operators</a:t>
            </a:r>
          </a:p>
          <a:p>
            <a:pPr lvl="1"/>
            <a:r>
              <a:rPr kumimoji="1" lang="en-US" altLang="zh-CN" dirty="0">
                <a:latin typeface="Calibri" panose="020F0502020204030204" pitchFamily="34" charset="0"/>
                <a:cs typeface="Calibri" panose="020F0502020204030204" pitchFamily="34" charset="0"/>
              </a:rPr>
              <a:t>Contain 2800+ edge sites in global</a:t>
            </a:r>
          </a:p>
          <a:p>
            <a:pPr marL="457200" lvl="1" indent="0">
              <a:buNone/>
            </a:pPr>
            <a:endParaRPr kumimoji="1" lang="en-US" altLang="zh-CN" dirty="0">
              <a:latin typeface="Calibri" panose="020F0502020204030204" pitchFamily="34" charset="0"/>
              <a:cs typeface="Calibri" panose="020F0502020204030204" pitchFamily="34" charset="0"/>
            </a:endParaRPr>
          </a:p>
          <a:p>
            <a:r>
              <a:rPr kumimoji="1" lang="en" altLang="zh-CN" dirty="0">
                <a:latin typeface="Calibri" panose="020F0502020204030204" pitchFamily="34" charset="0"/>
                <a:cs typeface="Calibri" panose="020F0502020204030204" pitchFamily="34" charset="0"/>
              </a:rPr>
              <a:t>Provide comprehensive services</a:t>
            </a:r>
          </a:p>
          <a:p>
            <a:pPr lvl="1"/>
            <a:r>
              <a:rPr kumimoji="1" lang="en-US" altLang="zh-CN" dirty="0">
                <a:latin typeface="Calibri" panose="020F0502020204030204" pitchFamily="34" charset="0"/>
                <a:cs typeface="Calibri" panose="020F0502020204030204" pitchFamily="34" charset="0"/>
              </a:rPr>
              <a:t>FaaS, PaaS, IaaS, and heterogeneous computing (e.g., ARM SoC, FPGA)</a:t>
            </a:r>
          </a:p>
          <a:p>
            <a:pPr lvl="1"/>
            <a:r>
              <a:rPr kumimoji="1" lang="en" altLang="zh-CN" dirty="0">
                <a:latin typeface="Calibri" panose="020F0502020204030204" pitchFamily="34" charset="0"/>
                <a:cs typeface="Calibri" panose="020F0502020204030204" pitchFamily="34" charset="0"/>
              </a:rPr>
              <a:t>100 million peak query per seconds (QPS)</a:t>
            </a:r>
            <a:endParaRPr kumimoji="1" lang="zh-CN" altLang="en-US" dirty="0">
              <a:latin typeface="Calibri" panose="020F0502020204030204" pitchFamily="34" charset="0"/>
              <a:cs typeface="Calibri" panose="020F0502020204030204" pitchFamily="34" charset="0"/>
            </a:endParaRPr>
          </a:p>
        </p:txBody>
      </p:sp>
      <p:sp>
        <p:nvSpPr>
          <p:cNvPr id="5" name="灯片编号占位符 4">
            <a:extLst>
              <a:ext uri="{FF2B5EF4-FFF2-40B4-BE49-F238E27FC236}">
                <a16:creationId xmlns:a16="http://schemas.microsoft.com/office/drawing/2014/main" id="{B318DAA6-2922-2E3D-1966-3BDBB6E32D41}"/>
              </a:ext>
            </a:extLst>
          </p:cNvPr>
          <p:cNvSpPr>
            <a:spLocks noGrp="1"/>
          </p:cNvSpPr>
          <p:nvPr>
            <p:ph type="sldNum" sz="quarter" idx="12"/>
          </p:nvPr>
        </p:nvSpPr>
        <p:spPr/>
        <p:txBody>
          <a:bodyPr/>
          <a:lstStyle/>
          <a:p>
            <a:fld id="{404E0FDA-C66B-B947-9BA9-52456DFD835E}" type="slidenum">
              <a:rPr kumimoji="1" lang="zh-CN" altLang="en-US" smtClean="0"/>
              <a:t>5</a:t>
            </a:fld>
            <a:endParaRPr kumimoji="1" lang="zh-CN" altLang="en-US"/>
          </a:p>
        </p:txBody>
      </p:sp>
    </p:spTree>
    <p:extLst>
      <p:ext uri="{BB962C8B-B14F-4D97-AF65-F5344CB8AC3E}">
        <p14:creationId xmlns:p14="http://schemas.microsoft.com/office/powerpoint/2010/main" val="394308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0EE85-6072-FFFD-5219-26DAA8AD83D3}"/>
              </a:ext>
            </a:extLst>
          </p:cNvPr>
          <p:cNvSpPr>
            <a:spLocks noGrp="1"/>
          </p:cNvSpPr>
          <p:nvPr>
            <p:ph type="title"/>
          </p:nvPr>
        </p:nvSpPr>
        <p:spPr/>
        <p:txBody>
          <a:bodyPr/>
          <a:lstStyle/>
          <a:p>
            <a:r>
              <a:rPr kumimoji="1" lang="en-US" altLang="zh-CN" b="1" dirty="0">
                <a:solidFill>
                  <a:srgbClr val="007CC3"/>
                </a:solidFill>
                <a:latin typeface="Calibri" panose="020F0502020204030204" pitchFamily="34" charset="0"/>
                <a:cs typeface="Calibri" panose="020F0502020204030204" pitchFamily="34" charset="0"/>
              </a:rPr>
              <a:t>The Older Story – QoS</a:t>
            </a:r>
            <a:endParaRPr kumimoji="1" lang="zh-CN" altLang="en-US" b="1" dirty="0">
              <a:solidFill>
                <a:srgbClr val="007CC3"/>
              </a:solidFill>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10BC1A0F-41B3-319D-5FB9-4BD9F105EB5C}"/>
              </a:ext>
            </a:extLst>
          </p:cNvPr>
          <p:cNvSpPr>
            <a:spLocks noGrp="1"/>
          </p:cNvSpPr>
          <p:nvPr>
            <p:ph idx="1"/>
          </p:nvPr>
        </p:nvSpPr>
        <p:spPr/>
        <p:txBody>
          <a:bodyPr/>
          <a:lstStyle/>
          <a:p>
            <a:r>
              <a:rPr kumimoji="1" lang="en" altLang="zh-CN" dirty="0">
                <a:latin typeface="Calibri" panose="020F0502020204030204" pitchFamily="34" charset="0"/>
                <a:cs typeface="Calibri" panose="020F0502020204030204" pitchFamily="34" charset="0"/>
              </a:rPr>
              <a:t>QoS refers to the service quality of each component within end-to-end video delivery system.</a:t>
            </a:r>
          </a:p>
          <a:p>
            <a:pPr lvl="1"/>
            <a:r>
              <a:rPr kumimoji="1" lang="en" altLang="zh-CN" dirty="0">
                <a:latin typeface="Calibri" panose="020F0502020204030204" pitchFamily="34" charset="0"/>
                <a:cs typeface="Calibri" panose="020F0502020204030204" pitchFamily="34" charset="0"/>
              </a:rPr>
              <a:t>Loss rate</a:t>
            </a:r>
          </a:p>
          <a:p>
            <a:pPr lvl="1"/>
            <a:r>
              <a:rPr kumimoji="1" lang="en" altLang="zh-CN" dirty="0">
                <a:latin typeface="Calibri" panose="020F0502020204030204" pitchFamily="34" charset="0"/>
                <a:cs typeface="Calibri" panose="020F0502020204030204" pitchFamily="34" charset="0"/>
              </a:rPr>
              <a:t>Delay</a:t>
            </a:r>
            <a:endParaRPr kumimoji="1"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5DD4ADE-EBD7-2378-C64B-D475AEDB47B6}"/>
              </a:ext>
            </a:extLst>
          </p:cNvPr>
          <p:cNvPicPr>
            <a:picLocks noChangeAspect="1"/>
          </p:cNvPicPr>
          <p:nvPr/>
        </p:nvPicPr>
        <p:blipFill>
          <a:blip r:embed="rId3"/>
          <a:stretch>
            <a:fillRect/>
          </a:stretch>
        </p:blipFill>
        <p:spPr>
          <a:xfrm>
            <a:off x="838200" y="4032769"/>
            <a:ext cx="1311835" cy="1311835"/>
          </a:xfrm>
          <a:prstGeom prst="rect">
            <a:avLst/>
          </a:prstGeom>
        </p:spPr>
      </p:pic>
      <p:grpSp>
        <p:nvGrpSpPr>
          <p:cNvPr id="5" name="组合 4">
            <a:extLst>
              <a:ext uri="{FF2B5EF4-FFF2-40B4-BE49-F238E27FC236}">
                <a16:creationId xmlns:a16="http://schemas.microsoft.com/office/drawing/2014/main" id="{F2DD6454-51DC-7165-518D-70181DED6F04}"/>
              </a:ext>
            </a:extLst>
          </p:cNvPr>
          <p:cNvGrpSpPr/>
          <p:nvPr/>
        </p:nvGrpSpPr>
        <p:grpSpPr>
          <a:xfrm>
            <a:off x="6610903" y="4054144"/>
            <a:ext cx="1440019" cy="1269085"/>
            <a:chOff x="4727615" y="233354"/>
            <a:chExt cx="1265609" cy="1115378"/>
          </a:xfrm>
        </p:grpSpPr>
        <p:pic>
          <p:nvPicPr>
            <p:cNvPr id="6" name="Picture 8">
              <a:extLst>
                <a:ext uri="{FF2B5EF4-FFF2-40B4-BE49-F238E27FC236}">
                  <a16:creationId xmlns:a16="http://schemas.microsoft.com/office/drawing/2014/main" id="{39F3D795-3315-EA3A-C24A-DAD2B2A53FA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7615" y="346718"/>
              <a:ext cx="551478" cy="857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2D532FC6-33BE-372C-F469-06D578E4647A}"/>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003354" y="233354"/>
              <a:ext cx="697230" cy="10845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5CCC42AC-5D0A-F128-861F-E4A1A9CF822D}"/>
                </a:ext>
              </a:extLst>
            </p:cNvPr>
            <p:cNvPicPr>
              <a:picLocks noChangeAspect="1" noChangeArrowheads="1"/>
            </p:cNvPicPr>
            <p:nvPr/>
          </p:nvPicPr>
          <p:blipFill>
            <a:blip r:embed="rId5">
              <a:clrChange>
                <a:clrFrom>
                  <a:srgbClr val="FDFDFD"/>
                </a:clrFrom>
                <a:clrTo>
                  <a:srgbClr val="FDFDFD">
                    <a:alpha val="0"/>
                  </a:srgbClr>
                </a:clrTo>
              </a:clrChange>
              <a:extLst>
                <a:ext uri="{BEBA8EAE-BF5A-486C-A8C5-ECC9F3942E4B}">
                  <a14:imgProps xmlns:a14="http://schemas.microsoft.com/office/drawing/2010/main">
                    <a14:imgLayer r:embed="rId6">
                      <a14:imgEffect>
                        <a14:backgroundRemoval t="0" b="96786" l="0" r="93889">
                          <a14:foregroundMark x1="2222" y1="13929" x2="58889" y2="357"/>
                          <a14:foregroundMark x1="52222" y1="25000" x2="53889" y2="76786"/>
                          <a14:foregroundMark x1="53889" y1="76786" x2="97778" y2="70357"/>
                          <a14:foregroundMark x1="97778" y1="70357" x2="98333" y2="9286"/>
                          <a14:foregroundMark x1="98333" y1="9286" x2="50000" y2="23929"/>
                          <a14:foregroundMark x1="50000" y1="23929" x2="92222" y2="10357"/>
                          <a14:foregroundMark x1="92222" y1="10357" x2="93889" y2="6429"/>
                          <a14:foregroundMark x1="33333" y1="65357" x2="28333" y2="66786"/>
                          <a14:foregroundMark x1="1667" y1="16429" x2="1111" y2="82143"/>
                          <a14:foregroundMark x1="1111" y1="82143" x2="0" y2="28571"/>
                          <a14:foregroundMark x1="32778" y1="92857" x2="34444" y2="93571"/>
                          <a14:foregroundMark x1="44444" y1="96786" x2="44444" y2="96786"/>
                        </a14:backgroundRemoval>
                      </a14:imgEffect>
                    </a14:imgLayer>
                  </a14:imgProps>
                </a:ext>
                <a:ext uri="{28A0092B-C50C-407E-A947-70E740481C1C}">
                  <a14:useLocalDpi xmlns:a14="http://schemas.microsoft.com/office/drawing/2010/main" val="0"/>
                </a:ext>
              </a:extLst>
            </a:blip>
            <a:srcRect/>
            <a:stretch>
              <a:fillRect/>
            </a:stretch>
          </p:blipFill>
          <p:spPr bwMode="auto">
            <a:xfrm>
              <a:off x="5441746" y="490879"/>
              <a:ext cx="551478" cy="85785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E4115066-B19C-7743-B823-D6AABD467F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040" y="3829306"/>
            <a:ext cx="1718760" cy="1718760"/>
          </a:xfrm>
          <a:prstGeom prst="rect">
            <a:avLst/>
          </a:prstGeom>
        </p:spPr>
      </p:pic>
      <p:pic>
        <p:nvPicPr>
          <p:cNvPr id="10" name="图片 9">
            <a:extLst>
              <a:ext uri="{FF2B5EF4-FFF2-40B4-BE49-F238E27FC236}">
                <a16:creationId xmlns:a16="http://schemas.microsoft.com/office/drawing/2014/main" id="{AE909078-42D8-D284-349A-B4564902C15D}"/>
              </a:ext>
            </a:extLst>
          </p:cNvPr>
          <p:cNvPicPr>
            <a:picLocks noChangeAspect="1"/>
          </p:cNvPicPr>
          <p:nvPr/>
        </p:nvPicPr>
        <p:blipFill>
          <a:blip r:embed="rId8"/>
          <a:stretch>
            <a:fillRect/>
          </a:stretch>
        </p:blipFill>
        <p:spPr>
          <a:xfrm>
            <a:off x="3734153" y="4042370"/>
            <a:ext cx="1292632" cy="1292632"/>
          </a:xfrm>
          <a:prstGeom prst="rect">
            <a:avLst/>
          </a:prstGeom>
        </p:spPr>
      </p:pic>
      <p:sp>
        <p:nvSpPr>
          <p:cNvPr id="11" name="文本框 10">
            <a:extLst>
              <a:ext uri="{FF2B5EF4-FFF2-40B4-BE49-F238E27FC236}">
                <a16:creationId xmlns:a16="http://schemas.microsoft.com/office/drawing/2014/main" id="{D0BCC7D6-8419-2428-775E-E42CAD6315B6}"/>
              </a:ext>
            </a:extLst>
          </p:cNvPr>
          <p:cNvSpPr txBox="1"/>
          <p:nvPr/>
        </p:nvSpPr>
        <p:spPr>
          <a:xfrm>
            <a:off x="838200" y="5654291"/>
            <a:ext cx="1311578" cy="369332"/>
          </a:xfrm>
          <a:prstGeom prst="rect">
            <a:avLst/>
          </a:prstGeom>
          <a:noFill/>
        </p:spPr>
        <p:txBody>
          <a:bodyPr wrap="none" rtlCol="0">
            <a:spAutoFit/>
          </a:bodyPr>
          <a:lstStyle/>
          <a:p>
            <a:r>
              <a:rPr kumimoji="1" lang="en-US" altLang="zh-CN" dirty="0">
                <a:latin typeface="PingFang SC" panose="020B0400000000000000" pitchFamily="34" charset="-122"/>
                <a:ea typeface="PingFang SC" panose="020B0400000000000000" pitchFamily="34" charset="-122"/>
              </a:rPr>
              <a:t>End-users</a:t>
            </a:r>
            <a:endParaRPr kumimoji="1" lang="zh-CN" altLang="en-US" dirty="0">
              <a:latin typeface="PingFang SC" panose="020B0400000000000000" pitchFamily="34" charset="-122"/>
              <a:ea typeface="PingFang SC" panose="020B0400000000000000" pitchFamily="34" charset="-122"/>
            </a:endParaRPr>
          </a:p>
        </p:txBody>
      </p:sp>
      <p:sp>
        <p:nvSpPr>
          <p:cNvPr id="12" name="文本框 11">
            <a:extLst>
              <a:ext uri="{FF2B5EF4-FFF2-40B4-BE49-F238E27FC236}">
                <a16:creationId xmlns:a16="http://schemas.microsoft.com/office/drawing/2014/main" id="{67BDA2A6-9403-F6D7-C117-C6C5196ED9ED}"/>
              </a:ext>
            </a:extLst>
          </p:cNvPr>
          <p:cNvSpPr txBox="1"/>
          <p:nvPr/>
        </p:nvSpPr>
        <p:spPr>
          <a:xfrm>
            <a:off x="3611669" y="5664273"/>
            <a:ext cx="1537600" cy="369332"/>
          </a:xfrm>
          <a:prstGeom prst="rect">
            <a:avLst/>
          </a:prstGeom>
          <a:noFill/>
        </p:spPr>
        <p:txBody>
          <a:bodyPr wrap="none" rtlCol="0">
            <a:spAutoFit/>
          </a:bodyPr>
          <a:lstStyle/>
          <a:p>
            <a:r>
              <a:rPr kumimoji="1" lang="en-US" altLang="zh-CN" dirty="0">
                <a:latin typeface="PingFang SC" panose="020B0400000000000000" pitchFamily="34" charset="-122"/>
                <a:ea typeface="PingFang SC" panose="020B0400000000000000" pitchFamily="34" charset="-122"/>
              </a:rPr>
              <a:t>ISP Gateway</a:t>
            </a:r>
            <a:endParaRPr kumimoji="1" lang="zh-CN" altLang="en-US" dirty="0">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45ED7346-2C9C-EFB0-8F15-93AA83F6EAEF}"/>
              </a:ext>
            </a:extLst>
          </p:cNvPr>
          <p:cNvSpPr txBox="1"/>
          <p:nvPr/>
        </p:nvSpPr>
        <p:spPr>
          <a:xfrm>
            <a:off x="6582590" y="5654291"/>
            <a:ext cx="1311578" cy="369332"/>
          </a:xfrm>
          <a:prstGeom prst="rect">
            <a:avLst/>
          </a:prstGeom>
          <a:noFill/>
        </p:spPr>
        <p:txBody>
          <a:bodyPr wrap="none" rtlCol="0">
            <a:spAutoFit/>
          </a:bodyPr>
          <a:lstStyle/>
          <a:p>
            <a:r>
              <a:rPr kumimoji="1" lang="en-US" altLang="zh-CN" dirty="0">
                <a:latin typeface="PingFang SC" panose="020B0400000000000000" pitchFamily="34" charset="-122"/>
                <a:ea typeface="PingFang SC" panose="020B0400000000000000" pitchFamily="34" charset="-122"/>
              </a:rPr>
              <a:t>Edge sites</a:t>
            </a:r>
            <a:endParaRPr kumimoji="1" lang="zh-CN" altLang="en-US" dirty="0">
              <a:latin typeface="PingFang SC" panose="020B0400000000000000" pitchFamily="34" charset="-122"/>
              <a:ea typeface="PingFang SC" panose="020B0400000000000000" pitchFamily="34" charset="-122"/>
            </a:endParaRPr>
          </a:p>
        </p:txBody>
      </p:sp>
      <p:sp>
        <p:nvSpPr>
          <p:cNvPr id="14" name="文本框 13">
            <a:extLst>
              <a:ext uri="{FF2B5EF4-FFF2-40B4-BE49-F238E27FC236}">
                <a16:creationId xmlns:a16="http://schemas.microsoft.com/office/drawing/2014/main" id="{E25793EA-7C9D-B75D-1A31-26F3DD55164D}"/>
              </a:ext>
            </a:extLst>
          </p:cNvPr>
          <p:cNvSpPr txBox="1"/>
          <p:nvPr/>
        </p:nvSpPr>
        <p:spPr>
          <a:xfrm>
            <a:off x="9346509" y="5664273"/>
            <a:ext cx="2295821" cy="369332"/>
          </a:xfrm>
          <a:prstGeom prst="rect">
            <a:avLst/>
          </a:prstGeom>
          <a:noFill/>
        </p:spPr>
        <p:txBody>
          <a:bodyPr wrap="none" rtlCol="0">
            <a:spAutoFit/>
          </a:bodyPr>
          <a:lstStyle/>
          <a:p>
            <a:r>
              <a:rPr kumimoji="1" lang="en" altLang="zh-CN" dirty="0">
                <a:latin typeface="PingFang SC" panose="020B0400000000000000" pitchFamily="34" charset="-122"/>
                <a:ea typeface="PingFang SC" panose="020B0400000000000000" pitchFamily="34" charset="-122"/>
                <a:cs typeface="Calibri" panose="020F0502020204030204" pitchFamily="34" charset="0"/>
              </a:rPr>
              <a:t>Content origin sites</a:t>
            </a:r>
            <a:endParaRPr kumimoji="1" lang="zh-CN" altLang="en-US" dirty="0">
              <a:latin typeface="PingFang SC" panose="020B0400000000000000" pitchFamily="34" charset="-122"/>
              <a:ea typeface="PingFang SC" panose="020B0400000000000000" pitchFamily="34" charset="-122"/>
            </a:endParaRPr>
          </a:p>
        </p:txBody>
      </p:sp>
      <p:cxnSp>
        <p:nvCxnSpPr>
          <p:cNvPr id="16" name="直线连接符 15">
            <a:extLst>
              <a:ext uri="{FF2B5EF4-FFF2-40B4-BE49-F238E27FC236}">
                <a16:creationId xmlns:a16="http://schemas.microsoft.com/office/drawing/2014/main" id="{420840FB-3A60-AA6C-5020-DD717DBE66CE}"/>
              </a:ext>
            </a:extLst>
          </p:cNvPr>
          <p:cNvCxnSpPr>
            <a:stCxn id="4" idx="3"/>
            <a:endCxn id="10" idx="1"/>
          </p:cNvCxnSpPr>
          <p:nvPr/>
        </p:nvCxnSpPr>
        <p:spPr>
          <a:xfrm flipV="1">
            <a:off x="2150035" y="4688686"/>
            <a:ext cx="1584118" cy="1"/>
          </a:xfrm>
          <a:prstGeom prst="line">
            <a:avLst/>
          </a:prstGeom>
          <a:ln w="38100">
            <a:solidFill>
              <a:srgbClr val="0070C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698015C-3C43-4897-9526-3976B03D91D4}"/>
              </a:ext>
            </a:extLst>
          </p:cNvPr>
          <p:cNvCxnSpPr>
            <a:cxnSpLocks/>
            <a:stCxn id="10" idx="3"/>
          </p:cNvCxnSpPr>
          <p:nvPr/>
        </p:nvCxnSpPr>
        <p:spPr>
          <a:xfrm>
            <a:off x="5026785" y="4688686"/>
            <a:ext cx="1438118" cy="0"/>
          </a:xfrm>
          <a:prstGeom prst="line">
            <a:avLst/>
          </a:prstGeom>
          <a:ln w="38100">
            <a:solidFill>
              <a:srgbClr val="0070C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E43A651-4233-E446-AE1D-8E27C4EDE5B9}"/>
              </a:ext>
            </a:extLst>
          </p:cNvPr>
          <p:cNvCxnSpPr>
            <a:cxnSpLocks/>
          </p:cNvCxnSpPr>
          <p:nvPr/>
        </p:nvCxnSpPr>
        <p:spPr>
          <a:xfrm>
            <a:off x="8158499" y="4688686"/>
            <a:ext cx="1744007" cy="0"/>
          </a:xfrm>
          <a:prstGeom prst="line">
            <a:avLst/>
          </a:prstGeom>
          <a:ln w="38100">
            <a:solidFill>
              <a:srgbClr val="0070C0"/>
            </a:solidFill>
            <a:prstDash val="sys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5" name="弧 24">
            <a:extLst>
              <a:ext uri="{FF2B5EF4-FFF2-40B4-BE49-F238E27FC236}">
                <a16:creationId xmlns:a16="http://schemas.microsoft.com/office/drawing/2014/main" id="{023E2BD4-05DC-0E9C-20B3-ACB9EADA3EA9}"/>
              </a:ext>
            </a:extLst>
          </p:cNvPr>
          <p:cNvSpPr/>
          <p:nvPr/>
        </p:nvSpPr>
        <p:spPr>
          <a:xfrm>
            <a:off x="10070836" y="3336034"/>
            <a:ext cx="847165" cy="754130"/>
          </a:xfrm>
          <a:prstGeom prst="arc">
            <a:avLst>
              <a:gd name="adj1" fmla="val 8081739"/>
              <a:gd name="adj2" fmla="val 2720065"/>
            </a:avLst>
          </a:prstGeom>
          <a:ln w="38100">
            <a:solidFill>
              <a:srgbClr val="0070C0"/>
            </a:solidFill>
            <a:headEnd type="none"/>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6" name="弧 25">
            <a:extLst>
              <a:ext uri="{FF2B5EF4-FFF2-40B4-BE49-F238E27FC236}">
                <a16:creationId xmlns:a16="http://schemas.microsoft.com/office/drawing/2014/main" id="{D5DAA89A-DCE4-DA60-D0FE-8121428C9110}"/>
              </a:ext>
            </a:extLst>
          </p:cNvPr>
          <p:cNvSpPr/>
          <p:nvPr/>
        </p:nvSpPr>
        <p:spPr>
          <a:xfrm>
            <a:off x="6929625" y="3439688"/>
            <a:ext cx="847165" cy="754130"/>
          </a:xfrm>
          <a:prstGeom prst="arc">
            <a:avLst>
              <a:gd name="adj1" fmla="val 8081739"/>
              <a:gd name="adj2" fmla="val 2720065"/>
            </a:avLst>
          </a:prstGeom>
          <a:ln w="38100">
            <a:solidFill>
              <a:srgbClr val="0070C0"/>
            </a:solidFill>
            <a:headEnd type="none"/>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弧 26">
            <a:extLst>
              <a:ext uri="{FF2B5EF4-FFF2-40B4-BE49-F238E27FC236}">
                <a16:creationId xmlns:a16="http://schemas.microsoft.com/office/drawing/2014/main" id="{222353CD-9EF8-8D80-6D8C-E7F33FF30974}"/>
              </a:ext>
            </a:extLst>
          </p:cNvPr>
          <p:cNvSpPr/>
          <p:nvPr/>
        </p:nvSpPr>
        <p:spPr>
          <a:xfrm>
            <a:off x="3907911" y="3597837"/>
            <a:ext cx="847165" cy="754130"/>
          </a:xfrm>
          <a:prstGeom prst="arc">
            <a:avLst>
              <a:gd name="adj1" fmla="val 8081739"/>
              <a:gd name="adj2" fmla="val 2720065"/>
            </a:avLst>
          </a:prstGeom>
          <a:ln w="38100">
            <a:solidFill>
              <a:srgbClr val="0070C0"/>
            </a:solidFill>
            <a:headEnd type="none"/>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灯片编号占位符 17">
            <a:extLst>
              <a:ext uri="{FF2B5EF4-FFF2-40B4-BE49-F238E27FC236}">
                <a16:creationId xmlns:a16="http://schemas.microsoft.com/office/drawing/2014/main" id="{047E6636-A644-A28A-D3F4-58F0A078A461}"/>
              </a:ext>
            </a:extLst>
          </p:cNvPr>
          <p:cNvSpPr>
            <a:spLocks noGrp="1"/>
          </p:cNvSpPr>
          <p:nvPr>
            <p:ph type="sldNum" sz="quarter" idx="12"/>
          </p:nvPr>
        </p:nvSpPr>
        <p:spPr/>
        <p:txBody>
          <a:bodyPr/>
          <a:lstStyle/>
          <a:p>
            <a:fld id="{404E0FDA-C66B-B947-9BA9-52456DFD835E}" type="slidenum">
              <a:rPr kumimoji="1" lang="zh-CN" altLang="en-US" smtClean="0"/>
              <a:t>6</a:t>
            </a:fld>
            <a:endParaRPr kumimoji="1" lang="zh-CN" altLang="en-US"/>
          </a:p>
        </p:txBody>
      </p:sp>
      <p:sp>
        <p:nvSpPr>
          <p:cNvPr id="15" name="文本框 14">
            <a:extLst>
              <a:ext uri="{FF2B5EF4-FFF2-40B4-BE49-F238E27FC236}">
                <a16:creationId xmlns:a16="http://schemas.microsoft.com/office/drawing/2014/main" id="{BE9D1FAB-F684-8D85-AC02-F1ACDC80DF8A}"/>
              </a:ext>
            </a:extLst>
          </p:cNvPr>
          <p:cNvSpPr txBox="1"/>
          <p:nvPr/>
        </p:nvSpPr>
        <p:spPr>
          <a:xfrm>
            <a:off x="3907911" y="6199380"/>
            <a:ext cx="5113259"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Fig 1. A example of </a:t>
            </a:r>
            <a:r>
              <a:rPr kumimoji="1" lang="en" altLang="zh-CN" dirty="0">
                <a:latin typeface="Calibri" panose="020F0502020204030204" pitchFamily="34" charset="0"/>
                <a:cs typeface="Calibri" panose="020F0502020204030204" pitchFamily="34" charset="0"/>
              </a:rPr>
              <a:t>end-to-end video delivery path.</a:t>
            </a:r>
            <a:r>
              <a:rPr kumimoji="1" lang="en-US" altLang="zh-CN" dirty="0"/>
              <a:t> </a:t>
            </a:r>
            <a:endParaRPr kumimoji="1" lang="zh-CN" altLang="en-US" dirty="0"/>
          </a:p>
        </p:txBody>
      </p:sp>
    </p:spTree>
    <p:extLst>
      <p:ext uri="{BB962C8B-B14F-4D97-AF65-F5344CB8AC3E}">
        <p14:creationId xmlns:p14="http://schemas.microsoft.com/office/powerpoint/2010/main" val="374217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0EE85-6072-FFFD-5219-26DAA8AD83D3}"/>
              </a:ext>
            </a:extLst>
          </p:cNvPr>
          <p:cNvSpPr>
            <a:spLocks noGrp="1"/>
          </p:cNvSpPr>
          <p:nvPr>
            <p:ph type="title"/>
          </p:nvPr>
        </p:nvSpPr>
        <p:spPr/>
        <p:txBody>
          <a:bodyPr/>
          <a:lstStyle/>
          <a:p>
            <a:r>
              <a:rPr kumimoji="1" lang="en-US" altLang="zh-CN" b="1" dirty="0">
                <a:solidFill>
                  <a:srgbClr val="007CC3"/>
                </a:solidFill>
                <a:latin typeface="Calibri" panose="020F0502020204030204" pitchFamily="34" charset="0"/>
                <a:cs typeface="Calibri" panose="020F0502020204030204" pitchFamily="34" charset="0"/>
              </a:rPr>
              <a:t>The Newer Story – QoE </a:t>
            </a:r>
            <a:endParaRPr kumimoji="1" lang="zh-CN" altLang="en-US" b="1" dirty="0">
              <a:solidFill>
                <a:srgbClr val="007CC3"/>
              </a:solidFill>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10BC1A0F-41B3-319D-5FB9-4BD9F105EB5C}"/>
              </a:ext>
            </a:extLst>
          </p:cNvPr>
          <p:cNvSpPr>
            <a:spLocks noGrp="1"/>
          </p:cNvSpPr>
          <p:nvPr>
            <p:ph idx="1"/>
          </p:nvPr>
        </p:nvSpPr>
        <p:spPr/>
        <p:txBody>
          <a:bodyPr/>
          <a:lstStyle/>
          <a:p>
            <a:r>
              <a:rPr kumimoji="1" lang="en" altLang="zh-CN" dirty="0">
                <a:latin typeface="Calibri" panose="020F0502020204030204" pitchFamily="34" charset="0"/>
                <a:cs typeface="Calibri" panose="020F0502020204030204" pitchFamily="34" charset="0"/>
              </a:rPr>
              <a:t>ITU first defines QoE with Mean Opinion Score (MOS).</a:t>
            </a:r>
          </a:p>
          <a:p>
            <a:pPr lvl="1"/>
            <a:r>
              <a:rPr kumimoji="1" lang="en" altLang="zh-CN" dirty="0">
                <a:latin typeface="Calibri" panose="020F0502020204030204" pitchFamily="34" charset="0"/>
                <a:cs typeface="Calibri" panose="020F0502020204030204" pitchFamily="34" charset="0"/>
              </a:rPr>
              <a:t>A </a:t>
            </a:r>
            <a:r>
              <a:rPr kumimoji="1" lang="en" altLang="zh-CN" b="1" i="1" dirty="0">
                <a:solidFill>
                  <a:srgbClr val="0070C0"/>
                </a:solidFill>
                <a:latin typeface="Calibri" panose="020F0502020204030204" pitchFamily="34" charset="0"/>
                <a:cs typeface="Calibri" panose="020F0502020204030204" pitchFamily="34" charset="0"/>
              </a:rPr>
              <a:t>subjective</a:t>
            </a:r>
            <a:r>
              <a:rPr kumimoji="1" lang="en" altLang="zh-CN" dirty="0">
                <a:latin typeface="Calibri" panose="020F0502020204030204" pitchFamily="34" charset="0"/>
                <a:cs typeface="Calibri" panose="020F0502020204030204" pitchFamily="34" charset="0"/>
              </a:rPr>
              <a:t> metric ranging from 1 to 5.</a:t>
            </a:r>
          </a:p>
          <a:p>
            <a:pPr lvl="1"/>
            <a:r>
              <a:rPr kumimoji="1" lang="en" altLang="zh-CN" dirty="0">
                <a:latin typeface="Calibri" panose="020F0502020204030204" pitchFamily="34" charset="0"/>
                <a:cs typeface="Calibri" panose="020F0502020204030204" pitchFamily="34" charset="0"/>
              </a:rPr>
              <a:t>Subjective metrics are </a:t>
            </a:r>
            <a:r>
              <a:rPr kumimoji="1" lang="en" altLang="zh-CN" b="1" dirty="0">
                <a:solidFill>
                  <a:srgbClr val="0070C0"/>
                </a:solidFill>
                <a:latin typeface="Calibri" panose="020F0502020204030204" pitchFamily="34" charset="0"/>
                <a:cs typeface="Calibri" panose="020F0502020204030204" pitchFamily="34" charset="0"/>
              </a:rPr>
              <a:t>expensive/complicated</a:t>
            </a:r>
            <a:r>
              <a:rPr kumimoji="1" lang="en" altLang="zh-CN" dirty="0">
                <a:latin typeface="Calibri" panose="020F0502020204030204" pitchFamily="34" charset="0"/>
                <a:cs typeface="Calibri" panose="020F0502020204030204" pitchFamily="34" charset="0"/>
              </a:rPr>
              <a:t> to collect and are</a:t>
            </a:r>
            <a:r>
              <a:rPr kumimoji="1" lang="zh-CN" altLang="en-US" dirty="0">
                <a:latin typeface="Calibri" panose="020F0502020204030204" pitchFamily="34" charset="0"/>
                <a:cs typeface="Calibri" panose="020F0502020204030204" pitchFamily="34" charset="0"/>
              </a:rPr>
              <a:t> </a:t>
            </a:r>
            <a:r>
              <a:rPr kumimoji="1" lang="en" altLang="zh-CN" b="1" dirty="0">
                <a:solidFill>
                  <a:srgbClr val="0070C0"/>
                </a:solidFill>
                <a:latin typeface="Calibri" panose="020F0502020204030204" pitchFamily="34" charset="0"/>
                <a:cs typeface="Calibri" panose="020F0502020204030204" pitchFamily="34" charset="0"/>
              </a:rPr>
              <a:t>unreliable</a:t>
            </a:r>
            <a:r>
              <a:rPr kumimoji="1" lang="en" altLang="zh-CN" dirty="0">
                <a:latin typeface="Calibri" panose="020F0502020204030204" pitchFamily="34" charset="0"/>
                <a:cs typeface="Calibri" panose="020F0502020204030204" pitchFamily="34" charset="0"/>
              </a:rPr>
              <a:t>.</a:t>
            </a:r>
          </a:p>
          <a:p>
            <a:r>
              <a:rPr kumimoji="1" lang="en" altLang="zh-CN" dirty="0">
                <a:latin typeface="Calibri" panose="020F0502020204030204" pitchFamily="34" charset="0"/>
                <a:cs typeface="Calibri" panose="020F0502020204030204" pitchFamily="34" charset="0"/>
              </a:rPr>
              <a:t>Similar to prior research, we primarily focus on </a:t>
            </a:r>
            <a:r>
              <a:rPr kumimoji="1" lang="en" altLang="zh-CN" b="1" i="1" dirty="0">
                <a:solidFill>
                  <a:srgbClr val="0070C0"/>
                </a:solidFill>
                <a:latin typeface="Calibri" panose="020F0502020204030204" pitchFamily="34" charset="0"/>
                <a:cs typeface="Calibri" panose="020F0502020204030204" pitchFamily="34" charset="0"/>
              </a:rPr>
              <a:t>objective</a:t>
            </a:r>
            <a:r>
              <a:rPr kumimoji="1" lang="en" altLang="zh-CN" dirty="0">
                <a:latin typeface="Calibri" panose="020F0502020204030204" pitchFamily="34" charset="0"/>
                <a:cs typeface="Calibri" panose="020F0502020204030204" pitchFamily="34" charset="0"/>
              </a:rPr>
              <a:t> QoE such as </a:t>
            </a:r>
            <a:r>
              <a:rPr kumimoji="1" lang="en" altLang="zh-CN" b="1" u="sng" dirty="0">
                <a:latin typeface="Calibri" panose="020F0502020204030204" pitchFamily="34" charset="0"/>
                <a:cs typeface="Calibri" panose="020F0502020204030204" pitchFamily="34" charset="0"/>
              </a:rPr>
              <a:t>stall/rebuffer ratio</a:t>
            </a:r>
            <a:r>
              <a:rPr kumimoji="1" lang="en" altLang="zh-CN" dirty="0">
                <a:latin typeface="Calibri" panose="020F0502020204030204" pitchFamily="34" charset="0"/>
                <a:cs typeface="Calibri" panose="020F0502020204030204" pitchFamily="34" charset="0"/>
              </a:rPr>
              <a:t> and </a:t>
            </a:r>
            <a:r>
              <a:rPr kumimoji="1" lang="en" altLang="zh-CN" b="1" u="sng" dirty="0">
                <a:latin typeface="Calibri" panose="020F0502020204030204" pitchFamily="34" charset="0"/>
                <a:cs typeface="Calibri" panose="020F0502020204030204" pitchFamily="34" charset="0"/>
              </a:rPr>
              <a:t>startup delay</a:t>
            </a:r>
            <a:r>
              <a:rPr kumimoji="1" lang="en" altLang="zh-CN" dirty="0">
                <a:latin typeface="Calibri" panose="020F0502020204030204" pitchFamily="34" charset="0"/>
                <a:cs typeface="Calibri" panose="020F0502020204030204" pitchFamily="34" charset="0"/>
              </a:rPr>
              <a:t>. </a:t>
            </a:r>
            <a:r>
              <a:rPr kumimoji="1" lang="en" altLang="zh-CN" baseline="30000" dirty="0">
                <a:latin typeface="Calibri" panose="020F0502020204030204" pitchFamily="34" charset="0"/>
                <a:cs typeface="Calibri" panose="020F0502020204030204" pitchFamily="34" charset="0"/>
              </a:rPr>
              <a:t>[1]</a:t>
            </a:r>
            <a:endParaRPr kumimoji="1" lang="zh-CN" altLang="en-US" baseline="30000" dirty="0">
              <a:latin typeface="Calibri" panose="020F0502020204030204" pitchFamily="34" charset="0"/>
              <a:cs typeface="Calibri" panose="020F0502020204030204" pitchFamily="34" charset="0"/>
            </a:endParaRPr>
          </a:p>
        </p:txBody>
      </p:sp>
      <p:sp>
        <p:nvSpPr>
          <p:cNvPr id="5" name="灯片编号占位符 4">
            <a:extLst>
              <a:ext uri="{FF2B5EF4-FFF2-40B4-BE49-F238E27FC236}">
                <a16:creationId xmlns:a16="http://schemas.microsoft.com/office/drawing/2014/main" id="{1781974E-7EAE-EAC8-61B9-A2581E7A80DE}"/>
              </a:ext>
            </a:extLst>
          </p:cNvPr>
          <p:cNvSpPr>
            <a:spLocks noGrp="1"/>
          </p:cNvSpPr>
          <p:nvPr>
            <p:ph type="sldNum" sz="quarter" idx="12"/>
          </p:nvPr>
        </p:nvSpPr>
        <p:spPr/>
        <p:txBody>
          <a:bodyPr/>
          <a:lstStyle/>
          <a:p>
            <a:fld id="{404E0FDA-C66B-B947-9BA9-52456DFD835E}" type="slidenum">
              <a:rPr kumimoji="1" lang="zh-CN" altLang="en-US" smtClean="0"/>
              <a:t>7</a:t>
            </a:fld>
            <a:endParaRPr kumimoji="1" lang="zh-CN" altLang="en-US"/>
          </a:p>
        </p:txBody>
      </p:sp>
      <p:sp>
        <p:nvSpPr>
          <p:cNvPr id="6" name="文本框 5">
            <a:extLst>
              <a:ext uri="{FF2B5EF4-FFF2-40B4-BE49-F238E27FC236}">
                <a16:creationId xmlns:a16="http://schemas.microsoft.com/office/drawing/2014/main" id="{9B73BF9A-DABA-1FBB-B4B6-B3634F3C0465}"/>
              </a:ext>
            </a:extLst>
          </p:cNvPr>
          <p:cNvSpPr txBox="1"/>
          <p:nvPr/>
        </p:nvSpPr>
        <p:spPr>
          <a:xfrm>
            <a:off x="838200" y="6075144"/>
            <a:ext cx="10769600" cy="646331"/>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[1] Xiaoqi Yin, Abhishek Jindal, Vyas Sekar, and Bruno Sinopoli. 2015. A control-theoretic approach for dynamic adaptive video streaming over HTTP. In Proceedings of the ACM SIGCOMM Conference. 325–338.</a:t>
            </a: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084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AD921-A121-D0FC-53DE-5CA62EF6F6D8}"/>
              </a:ext>
            </a:extLst>
          </p:cNvPr>
          <p:cNvSpPr>
            <a:spLocks noGrp="1"/>
          </p:cNvSpPr>
          <p:nvPr>
            <p:ph type="title"/>
          </p:nvPr>
        </p:nvSpPr>
        <p:spPr/>
        <p:txBody>
          <a:bodyPr/>
          <a:lstStyle/>
          <a:p>
            <a:r>
              <a:rPr kumimoji="1" lang="en-US" altLang="zh-CN" b="1" dirty="0">
                <a:solidFill>
                  <a:srgbClr val="007CC3"/>
                </a:solidFill>
                <a:latin typeface="Calibri" panose="020F0502020204030204" pitchFamily="34" charset="0"/>
                <a:cs typeface="Calibri" panose="020F0502020204030204" pitchFamily="34" charset="0"/>
              </a:rPr>
              <a:t>How QoS and QoE matter?</a:t>
            </a:r>
            <a:endParaRPr kumimoji="1" lang="zh-CN" altLang="en-US" dirty="0"/>
          </a:p>
        </p:txBody>
      </p:sp>
      <p:sp>
        <p:nvSpPr>
          <p:cNvPr id="4" name="圆角矩形 3">
            <a:extLst>
              <a:ext uri="{FF2B5EF4-FFF2-40B4-BE49-F238E27FC236}">
                <a16:creationId xmlns:a16="http://schemas.microsoft.com/office/drawing/2014/main" id="{BD8D19AB-A8ED-0567-9D20-77522E0981FE}"/>
              </a:ext>
            </a:extLst>
          </p:cNvPr>
          <p:cNvSpPr/>
          <p:nvPr/>
        </p:nvSpPr>
        <p:spPr>
          <a:xfrm>
            <a:off x="1304365" y="2595282"/>
            <a:ext cx="2164976" cy="8337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zh-CN" b="1" dirty="0">
                <a:solidFill>
                  <a:schemeClr val="tx1"/>
                </a:solidFill>
                <a:latin typeface="PingFang SC" panose="020B0400000000000000" pitchFamily="34" charset="-122"/>
                <a:ea typeface="PingFang SC" panose="020B0400000000000000" pitchFamily="34" charset="-122"/>
              </a:rPr>
              <a:t>Delivery Performance</a:t>
            </a:r>
            <a:endParaRPr kumimoji="1" lang="zh-CN" altLang="en-US" b="1" dirty="0">
              <a:solidFill>
                <a:schemeClr val="tx1"/>
              </a:solidFill>
              <a:latin typeface="PingFang SC" panose="020B0400000000000000" pitchFamily="34" charset="-122"/>
              <a:ea typeface="PingFang SC" panose="020B0400000000000000" pitchFamily="34" charset="-122"/>
            </a:endParaRPr>
          </a:p>
        </p:txBody>
      </p:sp>
      <p:sp>
        <p:nvSpPr>
          <p:cNvPr id="5" name="圆角矩形 4">
            <a:extLst>
              <a:ext uri="{FF2B5EF4-FFF2-40B4-BE49-F238E27FC236}">
                <a16:creationId xmlns:a16="http://schemas.microsoft.com/office/drawing/2014/main" id="{8BA36477-5310-6A9D-98A0-8F98FD8B98C0}"/>
              </a:ext>
            </a:extLst>
          </p:cNvPr>
          <p:cNvSpPr/>
          <p:nvPr/>
        </p:nvSpPr>
        <p:spPr>
          <a:xfrm>
            <a:off x="5013512" y="2595282"/>
            <a:ext cx="2164976" cy="83371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zh-CN" b="1" dirty="0">
                <a:solidFill>
                  <a:schemeClr val="tx1"/>
                </a:solidFill>
                <a:latin typeface="PingFang SC" panose="020B0400000000000000" pitchFamily="34" charset="-122"/>
                <a:ea typeface="PingFang SC" panose="020B0400000000000000" pitchFamily="34" charset="-122"/>
              </a:rPr>
              <a:t>Quality of Experience</a:t>
            </a:r>
            <a:endParaRPr kumimoji="1" lang="zh-CN" altLang="en-US" b="1" dirty="0">
              <a:solidFill>
                <a:schemeClr val="tx1"/>
              </a:solidFill>
              <a:latin typeface="PingFang SC" panose="020B0400000000000000" pitchFamily="34" charset="-122"/>
              <a:ea typeface="PingFang SC" panose="020B0400000000000000" pitchFamily="34" charset="-122"/>
            </a:endParaRPr>
          </a:p>
        </p:txBody>
      </p:sp>
      <p:sp>
        <p:nvSpPr>
          <p:cNvPr id="6" name="圆角矩形 5">
            <a:extLst>
              <a:ext uri="{FF2B5EF4-FFF2-40B4-BE49-F238E27FC236}">
                <a16:creationId xmlns:a16="http://schemas.microsoft.com/office/drawing/2014/main" id="{413DFD34-E7D4-8DA0-A11A-B4DE13B59CB0}"/>
              </a:ext>
            </a:extLst>
          </p:cNvPr>
          <p:cNvSpPr/>
          <p:nvPr/>
        </p:nvSpPr>
        <p:spPr>
          <a:xfrm>
            <a:off x="9188824" y="2595282"/>
            <a:ext cx="2164976" cy="83371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zh-CN" b="1" dirty="0">
                <a:solidFill>
                  <a:schemeClr val="tx1"/>
                </a:solidFill>
                <a:latin typeface="PingFang SC" panose="020B0400000000000000" pitchFamily="34" charset="-122"/>
                <a:ea typeface="PingFang SC" panose="020B0400000000000000" pitchFamily="34" charset="-122"/>
              </a:rPr>
              <a:t>Business Outcomes</a:t>
            </a:r>
            <a:endParaRPr kumimoji="1" lang="zh-CN" altLang="en-US" b="1" dirty="0">
              <a:solidFill>
                <a:schemeClr val="tx1"/>
              </a:solidFill>
              <a:latin typeface="PingFang SC" panose="020B0400000000000000" pitchFamily="34" charset="-122"/>
              <a:ea typeface="PingFang SC" panose="020B0400000000000000" pitchFamily="34" charset="-122"/>
            </a:endParaRPr>
          </a:p>
        </p:txBody>
      </p:sp>
      <p:grpSp>
        <p:nvGrpSpPr>
          <p:cNvPr id="10" name="组合 9">
            <a:extLst>
              <a:ext uri="{FF2B5EF4-FFF2-40B4-BE49-F238E27FC236}">
                <a16:creationId xmlns:a16="http://schemas.microsoft.com/office/drawing/2014/main" id="{84AE3BCB-EB23-2B45-F5E1-3E3679B937FA}"/>
              </a:ext>
            </a:extLst>
          </p:cNvPr>
          <p:cNvGrpSpPr/>
          <p:nvPr/>
        </p:nvGrpSpPr>
        <p:grpSpPr>
          <a:xfrm>
            <a:off x="3805517" y="2595282"/>
            <a:ext cx="968189" cy="836163"/>
            <a:chOff x="3805517" y="2595282"/>
            <a:chExt cx="968189" cy="836163"/>
          </a:xfrm>
        </p:grpSpPr>
        <p:sp>
          <p:nvSpPr>
            <p:cNvPr id="7" name="虚尾箭头 6">
              <a:extLst>
                <a:ext uri="{FF2B5EF4-FFF2-40B4-BE49-F238E27FC236}">
                  <a16:creationId xmlns:a16="http://schemas.microsoft.com/office/drawing/2014/main" id="{14EC40D3-5CD1-C5AB-2119-AFB4384BF8BC}"/>
                </a:ext>
              </a:extLst>
            </p:cNvPr>
            <p:cNvSpPr/>
            <p:nvPr/>
          </p:nvSpPr>
          <p:spPr>
            <a:xfrm>
              <a:off x="3805517" y="2595282"/>
              <a:ext cx="968189" cy="83616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PingFang SC" panose="020B0400000000000000" pitchFamily="34" charset="-122"/>
                <a:ea typeface="PingFang SC" panose="020B0400000000000000" pitchFamily="34" charset="-122"/>
              </a:endParaRPr>
            </a:p>
          </p:txBody>
        </p:sp>
        <p:sp>
          <p:nvSpPr>
            <p:cNvPr id="9" name="文本框 8">
              <a:extLst>
                <a:ext uri="{FF2B5EF4-FFF2-40B4-BE49-F238E27FC236}">
                  <a16:creationId xmlns:a16="http://schemas.microsoft.com/office/drawing/2014/main" id="{98452B33-C9F8-3A7D-2709-A779E8F51E3A}"/>
                </a:ext>
              </a:extLst>
            </p:cNvPr>
            <p:cNvSpPr txBox="1"/>
            <p:nvPr/>
          </p:nvSpPr>
          <p:spPr>
            <a:xfrm>
              <a:off x="3861277" y="2827475"/>
              <a:ext cx="912429" cy="369332"/>
            </a:xfrm>
            <a:prstGeom prst="rect">
              <a:avLst/>
            </a:prstGeom>
            <a:noFill/>
          </p:spPr>
          <p:txBody>
            <a:bodyPr wrap="none" rtlCol="0">
              <a:spAutoFit/>
            </a:bodyPr>
            <a:lstStyle/>
            <a:p>
              <a:r>
                <a:rPr kumimoji="1" lang="en-US" altLang="zh-CN" dirty="0">
                  <a:solidFill>
                    <a:schemeClr val="bg1"/>
                  </a:solidFill>
                  <a:latin typeface="PingFang SC" panose="020B0400000000000000" pitchFamily="34" charset="-122"/>
                  <a:ea typeface="PingFang SC" panose="020B0400000000000000" pitchFamily="34" charset="-122"/>
                </a:rPr>
                <a:t>impact</a:t>
              </a:r>
              <a:endParaRPr kumimoji="1" lang="zh-CN" altLang="en-US" dirty="0">
                <a:solidFill>
                  <a:schemeClr val="bg1"/>
                </a:solidFill>
                <a:latin typeface="PingFang SC" panose="020B0400000000000000" pitchFamily="34" charset="-122"/>
                <a:ea typeface="PingFang SC" panose="020B0400000000000000" pitchFamily="34" charset="-122"/>
              </a:endParaRPr>
            </a:p>
          </p:txBody>
        </p:sp>
      </p:grpSp>
      <p:grpSp>
        <p:nvGrpSpPr>
          <p:cNvPr id="11" name="组合 10">
            <a:extLst>
              <a:ext uri="{FF2B5EF4-FFF2-40B4-BE49-F238E27FC236}">
                <a16:creationId xmlns:a16="http://schemas.microsoft.com/office/drawing/2014/main" id="{D386FADD-61E4-E9C7-4025-ACEE30C97F02}"/>
              </a:ext>
            </a:extLst>
          </p:cNvPr>
          <p:cNvGrpSpPr/>
          <p:nvPr/>
        </p:nvGrpSpPr>
        <p:grpSpPr>
          <a:xfrm>
            <a:off x="7699561" y="2595282"/>
            <a:ext cx="968189" cy="836163"/>
            <a:chOff x="3805517" y="2595282"/>
            <a:chExt cx="968189" cy="836163"/>
          </a:xfrm>
        </p:grpSpPr>
        <p:sp>
          <p:nvSpPr>
            <p:cNvPr id="12" name="虚尾箭头 11">
              <a:extLst>
                <a:ext uri="{FF2B5EF4-FFF2-40B4-BE49-F238E27FC236}">
                  <a16:creationId xmlns:a16="http://schemas.microsoft.com/office/drawing/2014/main" id="{A34533A2-DEDF-74FC-92EA-14DF9E8E75A7}"/>
                </a:ext>
              </a:extLst>
            </p:cNvPr>
            <p:cNvSpPr/>
            <p:nvPr/>
          </p:nvSpPr>
          <p:spPr>
            <a:xfrm>
              <a:off x="3805517" y="2595282"/>
              <a:ext cx="968189" cy="83616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PingFang SC" panose="020B0400000000000000" pitchFamily="34" charset="-122"/>
                <a:ea typeface="PingFang SC" panose="020B0400000000000000" pitchFamily="34" charset="-122"/>
              </a:endParaRPr>
            </a:p>
          </p:txBody>
        </p:sp>
        <p:sp>
          <p:nvSpPr>
            <p:cNvPr id="13" name="文本框 12">
              <a:extLst>
                <a:ext uri="{FF2B5EF4-FFF2-40B4-BE49-F238E27FC236}">
                  <a16:creationId xmlns:a16="http://schemas.microsoft.com/office/drawing/2014/main" id="{0E86FF28-90B5-6264-456F-523A54AFAC46}"/>
                </a:ext>
              </a:extLst>
            </p:cNvPr>
            <p:cNvSpPr txBox="1"/>
            <p:nvPr/>
          </p:nvSpPr>
          <p:spPr>
            <a:xfrm>
              <a:off x="3861277" y="2827475"/>
              <a:ext cx="912429" cy="369332"/>
            </a:xfrm>
            <a:prstGeom prst="rect">
              <a:avLst/>
            </a:prstGeom>
            <a:noFill/>
          </p:spPr>
          <p:txBody>
            <a:bodyPr wrap="none" rtlCol="0">
              <a:spAutoFit/>
            </a:bodyPr>
            <a:lstStyle/>
            <a:p>
              <a:r>
                <a:rPr kumimoji="1" lang="en-US" altLang="zh-CN" dirty="0">
                  <a:solidFill>
                    <a:schemeClr val="bg1"/>
                  </a:solidFill>
                  <a:latin typeface="PingFang SC" panose="020B0400000000000000" pitchFamily="34" charset="-122"/>
                  <a:ea typeface="PingFang SC" panose="020B0400000000000000" pitchFamily="34" charset="-122"/>
                </a:rPr>
                <a:t>impact</a:t>
              </a:r>
              <a:endParaRPr kumimoji="1" lang="zh-CN" altLang="en-US" dirty="0">
                <a:solidFill>
                  <a:schemeClr val="bg1"/>
                </a:solidFill>
                <a:latin typeface="PingFang SC" panose="020B0400000000000000" pitchFamily="34" charset="-122"/>
                <a:ea typeface="PingFang SC" panose="020B0400000000000000" pitchFamily="34" charset="-122"/>
              </a:endParaRPr>
            </a:p>
          </p:txBody>
        </p:sp>
      </p:grpSp>
      <p:sp>
        <p:nvSpPr>
          <p:cNvPr id="8" name="圆角矩形 7">
            <a:extLst>
              <a:ext uri="{FF2B5EF4-FFF2-40B4-BE49-F238E27FC236}">
                <a16:creationId xmlns:a16="http://schemas.microsoft.com/office/drawing/2014/main" id="{C1CE596A-F01E-F903-7991-B363D3EAFE4F}"/>
              </a:ext>
            </a:extLst>
          </p:cNvPr>
          <p:cNvSpPr/>
          <p:nvPr/>
        </p:nvSpPr>
        <p:spPr>
          <a:xfrm>
            <a:off x="1758016" y="4279469"/>
            <a:ext cx="8675968" cy="1325562"/>
          </a:xfrm>
          <a:prstGeom prst="roundRect">
            <a:avLst>
              <a:gd name="adj" fmla="val 0"/>
            </a:avLst>
          </a:prstGeom>
          <a:solidFill>
            <a:srgbClr val="FDE2E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example, a 100ms decrease in page load time can lead to an 8% better conversion rate for retail sites (around 4 billion dollars) </a:t>
            </a:r>
            <a:r>
              <a:rPr kumimoji="1" lang="en" altLang="zh-CN" sz="2400" baseline="30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r>
              <a:rPr kumimoji="1" lang="en" altLang="zh-CN"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p:txBody>
      </p:sp>
      <p:sp>
        <p:nvSpPr>
          <p:cNvPr id="17" name="灯片编号占位符 16">
            <a:extLst>
              <a:ext uri="{FF2B5EF4-FFF2-40B4-BE49-F238E27FC236}">
                <a16:creationId xmlns:a16="http://schemas.microsoft.com/office/drawing/2014/main" id="{CCCEC656-DC39-AA76-8363-3869EED7C09A}"/>
              </a:ext>
            </a:extLst>
          </p:cNvPr>
          <p:cNvSpPr>
            <a:spLocks noGrp="1"/>
          </p:cNvSpPr>
          <p:nvPr>
            <p:ph type="sldNum" sz="quarter" idx="12"/>
          </p:nvPr>
        </p:nvSpPr>
        <p:spPr/>
        <p:txBody>
          <a:bodyPr/>
          <a:lstStyle/>
          <a:p>
            <a:fld id="{404E0FDA-C66B-B947-9BA9-52456DFD835E}" type="slidenum">
              <a:rPr kumimoji="1" lang="zh-CN" altLang="en-US" smtClean="0"/>
              <a:t>8</a:t>
            </a:fld>
            <a:endParaRPr kumimoji="1" lang="zh-CN" altLang="en-US"/>
          </a:p>
        </p:txBody>
      </p:sp>
      <p:sp>
        <p:nvSpPr>
          <p:cNvPr id="18" name="文本框 17">
            <a:extLst>
              <a:ext uri="{FF2B5EF4-FFF2-40B4-BE49-F238E27FC236}">
                <a16:creationId xmlns:a16="http://schemas.microsoft.com/office/drawing/2014/main" id="{9FFC6D90-CDFB-E888-4511-E474E2CF3844}"/>
              </a:ext>
            </a:extLst>
          </p:cNvPr>
          <p:cNvSpPr txBox="1"/>
          <p:nvPr/>
        </p:nvSpPr>
        <p:spPr>
          <a:xfrm>
            <a:off x="1758016" y="6102918"/>
            <a:ext cx="8850126" cy="584775"/>
          </a:xfrm>
          <a:prstGeom prst="rect">
            <a:avLst/>
          </a:prstGeom>
          <a:noFill/>
        </p:spPr>
        <p:txBody>
          <a:bodyPr wrap="square" rtlCol="0">
            <a:spAutoFit/>
          </a:bodyPr>
          <a:lstStyle/>
          <a:p>
            <a:r>
              <a:rPr kumimoji="1" lang="en-US" altLang="zh-CN" sz="1600" dirty="0">
                <a:latin typeface="Calibri" panose="020F0502020204030204" pitchFamily="34" charset="0"/>
                <a:cs typeface="Calibri" panose="020F0502020204030204" pitchFamily="34" charset="0"/>
              </a:rPr>
              <a:t>[2] Deloitte Digital. 2020. Milliseconds make millions: A study on how improvements in mobile site speed positively affect a brand’s bottom line. https://</a:t>
            </a:r>
            <a:r>
              <a:rPr kumimoji="1" lang="en-US" altLang="zh-CN" sz="1600" dirty="0" err="1">
                <a:latin typeface="Calibri" panose="020F0502020204030204" pitchFamily="34" charset="0"/>
                <a:cs typeface="Calibri" panose="020F0502020204030204" pitchFamily="34" charset="0"/>
              </a:rPr>
              <a:t>bit.ly</a:t>
            </a:r>
            <a:r>
              <a:rPr kumimoji="1" lang="en-US" altLang="zh-CN" sz="1600" dirty="0">
                <a:latin typeface="Calibri" panose="020F0502020204030204" pitchFamily="34" charset="0"/>
                <a:cs typeface="Calibri" panose="020F0502020204030204" pitchFamily="34" charset="0"/>
              </a:rPr>
              <a:t>/3rpm8WP.</a:t>
            </a:r>
            <a:endParaRPr kumimoji="1"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07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DD227-8C83-AB5A-2198-8288E833ACB2}"/>
              </a:ext>
            </a:extLst>
          </p:cNvPr>
          <p:cNvSpPr>
            <a:spLocks noGrp="1"/>
          </p:cNvSpPr>
          <p:nvPr>
            <p:ph type="title"/>
          </p:nvPr>
        </p:nvSpPr>
        <p:spPr/>
        <p:txBody>
          <a:bodyPr/>
          <a:lstStyle/>
          <a:p>
            <a:r>
              <a:rPr kumimoji="1" lang="en-US" altLang="zh-CN" b="1" dirty="0">
                <a:solidFill>
                  <a:srgbClr val="007CC3"/>
                </a:solidFill>
                <a:latin typeface="Calibri" panose="020F0502020204030204" pitchFamily="34" charset="0"/>
                <a:cs typeface="Calibri" panose="020F0502020204030204" pitchFamily="34" charset="0"/>
              </a:rPr>
              <a:t>Limitations of Existing Datasets</a:t>
            </a:r>
            <a:endParaRPr kumimoji="1" lang="zh-CN" altLang="en-US" b="1" dirty="0">
              <a:solidFill>
                <a:srgbClr val="007CC3"/>
              </a:solidFill>
              <a:latin typeface="Calibri" panose="020F0502020204030204" pitchFamily="34" charset="0"/>
              <a:cs typeface="Calibri" panose="020F0502020204030204" pitchFamily="34" charset="0"/>
            </a:endParaRPr>
          </a:p>
        </p:txBody>
      </p:sp>
      <p:pic>
        <p:nvPicPr>
          <p:cNvPr id="4" name="内容占位符 3">
            <a:extLst>
              <a:ext uri="{FF2B5EF4-FFF2-40B4-BE49-F238E27FC236}">
                <a16:creationId xmlns:a16="http://schemas.microsoft.com/office/drawing/2014/main" id="{5612E33E-518E-0F6B-63FA-AB8D0A3D5EEB}"/>
              </a:ext>
            </a:extLst>
          </p:cNvPr>
          <p:cNvPicPr>
            <a:picLocks noGrp="1" noChangeAspect="1"/>
          </p:cNvPicPr>
          <p:nvPr>
            <p:ph idx="1"/>
          </p:nvPr>
        </p:nvPicPr>
        <p:blipFill>
          <a:blip r:embed="rId3"/>
          <a:stretch>
            <a:fillRect/>
          </a:stretch>
        </p:blipFill>
        <p:spPr>
          <a:xfrm>
            <a:off x="838200" y="2172027"/>
            <a:ext cx="10515600" cy="3239344"/>
          </a:xfrm>
          <a:prstGeom prst="rect">
            <a:avLst/>
          </a:prstGeom>
        </p:spPr>
      </p:pic>
      <p:sp>
        <p:nvSpPr>
          <p:cNvPr id="3" name="圆角矩形 2">
            <a:extLst>
              <a:ext uri="{FF2B5EF4-FFF2-40B4-BE49-F238E27FC236}">
                <a16:creationId xmlns:a16="http://schemas.microsoft.com/office/drawing/2014/main" id="{9A51772E-49A3-9E54-32F4-F7D393F31031}"/>
              </a:ext>
            </a:extLst>
          </p:cNvPr>
          <p:cNvSpPr/>
          <p:nvPr/>
        </p:nvSpPr>
        <p:spPr>
          <a:xfrm>
            <a:off x="2864224" y="2635625"/>
            <a:ext cx="1896036" cy="267596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FFA1B27E-56ED-EE8D-55CF-E03E95617D1A}"/>
              </a:ext>
            </a:extLst>
          </p:cNvPr>
          <p:cNvSpPr/>
          <p:nvPr/>
        </p:nvSpPr>
        <p:spPr>
          <a:xfrm>
            <a:off x="8646459" y="2635625"/>
            <a:ext cx="995082" cy="267596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507C5AAA-C4E8-24E4-A922-E31111CEC1D6}"/>
              </a:ext>
            </a:extLst>
          </p:cNvPr>
          <p:cNvSpPr/>
          <p:nvPr/>
        </p:nvSpPr>
        <p:spPr>
          <a:xfrm>
            <a:off x="9641541" y="2635625"/>
            <a:ext cx="1559859" cy="267596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4FA4DA03-9425-3D42-1B04-114D9518468C}"/>
              </a:ext>
            </a:extLst>
          </p:cNvPr>
          <p:cNvSpPr txBox="1"/>
          <p:nvPr/>
        </p:nvSpPr>
        <p:spPr>
          <a:xfrm>
            <a:off x="1912138" y="6031210"/>
            <a:ext cx="3800207" cy="461665"/>
          </a:xfrm>
          <a:prstGeom prst="rect">
            <a:avLst/>
          </a:prstGeom>
          <a:noFill/>
        </p:spPr>
        <p:txBody>
          <a:bodyPr wrap="none" rtlCol="0">
            <a:spAutoFit/>
          </a:bodyPr>
          <a:lstStyle/>
          <a:p>
            <a:r>
              <a:rPr lang="en" altLang="zh-CN" sz="2400" b="1" dirty="0">
                <a:solidFill>
                  <a:srgbClr val="C00000"/>
                </a:solidFill>
                <a:latin typeface="Calibri" panose="020F0502020204030204" pitchFamily="34" charset="0"/>
                <a:cs typeface="Calibri" panose="020F0502020204030204" pitchFamily="34" charset="0"/>
              </a:rPr>
              <a:t>(1) Comprehensive coverage</a:t>
            </a:r>
            <a:endParaRPr kumimoji="1" lang="zh-CN" altLang="en-US" sz="2400" b="1" dirty="0">
              <a:solidFill>
                <a:srgbClr val="C00000"/>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28AB3107-6244-C465-9432-9B4945CDA12B}"/>
              </a:ext>
            </a:extLst>
          </p:cNvPr>
          <p:cNvSpPr txBox="1"/>
          <p:nvPr/>
        </p:nvSpPr>
        <p:spPr>
          <a:xfrm>
            <a:off x="7169554" y="6032232"/>
            <a:ext cx="3972306" cy="830997"/>
          </a:xfrm>
          <a:prstGeom prst="rect">
            <a:avLst/>
          </a:prstGeom>
          <a:noFill/>
        </p:spPr>
        <p:txBody>
          <a:bodyPr wrap="none" rtlCol="0">
            <a:spAutoFit/>
          </a:bodyPr>
          <a:lstStyle/>
          <a:p>
            <a:r>
              <a:rPr lang="en" altLang="zh-CN" sz="2400" b="1" dirty="0">
                <a:solidFill>
                  <a:srgbClr val="C00000"/>
                </a:solidFill>
                <a:latin typeface="Calibri" panose="020F0502020204030204" pitchFamily="34" charset="0"/>
                <a:cs typeface="Calibri" panose="020F0502020204030204" pitchFamily="34" charset="0"/>
              </a:rPr>
              <a:t>(2) Collected from large-scale </a:t>
            </a:r>
          </a:p>
          <a:p>
            <a:r>
              <a:rPr lang="en" altLang="zh-CN" sz="2400" b="1" dirty="0">
                <a:solidFill>
                  <a:srgbClr val="C00000"/>
                </a:solidFill>
                <a:latin typeface="Calibri" panose="020F0502020204030204" pitchFamily="34" charset="0"/>
                <a:cs typeface="Calibri" panose="020F0502020204030204" pitchFamily="34" charset="0"/>
              </a:rPr>
              <a:t>platform in the wild</a:t>
            </a:r>
            <a:endParaRPr kumimoji="1" lang="zh-CN" altLang="en-US" sz="2400" b="1" dirty="0">
              <a:solidFill>
                <a:srgbClr val="C00000"/>
              </a:solidFill>
              <a:latin typeface="Calibri" panose="020F0502020204030204" pitchFamily="34" charset="0"/>
              <a:cs typeface="Calibri" panose="020F0502020204030204" pitchFamily="34" charset="0"/>
            </a:endParaRPr>
          </a:p>
        </p:txBody>
      </p:sp>
      <p:cxnSp>
        <p:nvCxnSpPr>
          <p:cNvPr id="11" name="直线箭头连接符 10">
            <a:extLst>
              <a:ext uri="{FF2B5EF4-FFF2-40B4-BE49-F238E27FC236}">
                <a16:creationId xmlns:a16="http://schemas.microsoft.com/office/drawing/2014/main" id="{CEDC0CC6-2009-071E-57DC-3627D7989763}"/>
              </a:ext>
            </a:extLst>
          </p:cNvPr>
          <p:cNvCxnSpPr>
            <a:stCxn id="3" idx="2"/>
            <a:endCxn id="8" idx="0"/>
          </p:cNvCxnSpPr>
          <p:nvPr/>
        </p:nvCxnSpPr>
        <p:spPr>
          <a:xfrm>
            <a:off x="3812242" y="5311589"/>
            <a:ext cx="0" cy="71962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C9404274-6453-1FBD-C402-DB3C788664E6}"/>
              </a:ext>
            </a:extLst>
          </p:cNvPr>
          <p:cNvCxnSpPr>
            <a:cxnSpLocks/>
            <a:stCxn id="7" idx="2"/>
            <a:endCxn id="8" idx="0"/>
          </p:cNvCxnSpPr>
          <p:nvPr/>
        </p:nvCxnSpPr>
        <p:spPr>
          <a:xfrm flipH="1">
            <a:off x="3812242" y="5311589"/>
            <a:ext cx="6609229" cy="71962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E5EB93C-EBF8-7CFD-6590-6A5D35CC8D44}"/>
              </a:ext>
            </a:extLst>
          </p:cNvPr>
          <p:cNvCxnSpPr>
            <a:cxnSpLocks/>
            <a:stCxn id="6" idx="2"/>
            <a:endCxn id="9" idx="0"/>
          </p:cNvCxnSpPr>
          <p:nvPr/>
        </p:nvCxnSpPr>
        <p:spPr>
          <a:xfrm>
            <a:off x="9144000" y="5311589"/>
            <a:ext cx="11707" cy="7206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02915FBA-691E-5496-B6D2-9FFBD4051866}"/>
              </a:ext>
            </a:extLst>
          </p:cNvPr>
          <p:cNvSpPr/>
          <p:nvPr/>
        </p:nvSpPr>
        <p:spPr>
          <a:xfrm>
            <a:off x="4763621" y="2635625"/>
            <a:ext cx="1149390" cy="2675964"/>
          </a:xfrm>
          <a:prstGeom prst="roundRect">
            <a:avLst>
              <a:gd name="adj" fmla="val 991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E3A5F798-3ACD-90F4-CE26-FBD215231F93}"/>
              </a:ext>
            </a:extLst>
          </p:cNvPr>
          <p:cNvCxnSpPr>
            <a:cxnSpLocks/>
            <a:endCxn id="9" idx="0"/>
          </p:cNvCxnSpPr>
          <p:nvPr/>
        </p:nvCxnSpPr>
        <p:spPr>
          <a:xfrm>
            <a:off x="5451357" y="5247075"/>
            <a:ext cx="3704350" cy="7851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 name="灯片编号占位符 9">
            <a:extLst>
              <a:ext uri="{FF2B5EF4-FFF2-40B4-BE49-F238E27FC236}">
                <a16:creationId xmlns:a16="http://schemas.microsoft.com/office/drawing/2014/main" id="{F450B199-FFD0-69D7-476C-7CBAB4188529}"/>
              </a:ext>
            </a:extLst>
          </p:cNvPr>
          <p:cNvSpPr>
            <a:spLocks noGrp="1"/>
          </p:cNvSpPr>
          <p:nvPr>
            <p:ph type="sldNum" sz="quarter" idx="12"/>
          </p:nvPr>
        </p:nvSpPr>
        <p:spPr/>
        <p:txBody>
          <a:bodyPr/>
          <a:lstStyle/>
          <a:p>
            <a:fld id="{404E0FDA-C66B-B947-9BA9-52456DFD835E}" type="slidenum">
              <a:rPr kumimoji="1" lang="zh-CN" altLang="en-US" smtClean="0"/>
              <a:t>9</a:t>
            </a:fld>
            <a:endParaRPr kumimoji="1" lang="zh-CN" altLang="en-US"/>
          </a:p>
        </p:txBody>
      </p:sp>
    </p:spTree>
    <p:extLst>
      <p:ext uri="{BB962C8B-B14F-4D97-AF65-F5344CB8AC3E}">
        <p14:creationId xmlns:p14="http://schemas.microsoft.com/office/powerpoint/2010/main" val="3963049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9.4|0.9"/>
</p:tagLst>
</file>

<file path=ppt/tags/tag2.xml><?xml version="1.0" encoding="utf-8"?>
<p:tagLst xmlns:a="http://schemas.openxmlformats.org/drawingml/2006/main" xmlns:r="http://schemas.openxmlformats.org/officeDocument/2006/relationships" xmlns:p="http://schemas.openxmlformats.org/presentationml/2006/main">
  <p:tag name="TIMING" val="|13.3|0.7|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2187</Words>
  <Application>Microsoft Office PowerPoint</Application>
  <PresentationFormat>宽屏</PresentationFormat>
  <Paragraphs>291</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LinLibertineT</vt:lpstr>
      <vt:lpstr>PingFang SC</vt:lpstr>
      <vt:lpstr>等线</vt:lpstr>
      <vt:lpstr>等线 Light</vt:lpstr>
      <vt:lpstr>Microsoft YaHei</vt:lpstr>
      <vt:lpstr>Arial</vt:lpstr>
      <vt:lpstr>Arial Black</vt:lpstr>
      <vt:lpstr>Calibri</vt:lpstr>
      <vt:lpstr>Cambria Math</vt:lpstr>
      <vt:lpstr>Times New Roman</vt:lpstr>
      <vt:lpstr>Office 主题​​</vt:lpstr>
      <vt:lpstr>Demystifying the QoS and QoE of  Edge-hosted Video Streaming Applications in the Wild with SNESet </vt:lpstr>
      <vt:lpstr>Background</vt:lpstr>
      <vt:lpstr>Background</vt:lpstr>
      <vt:lpstr>Background</vt:lpstr>
      <vt:lpstr>What’s Alibaba ENS?</vt:lpstr>
      <vt:lpstr>The Older Story – QoS</vt:lpstr>
      <vt:lpstr>The Newer Story – QoE </vt:lpstr>
      <vt:lpstr>How QoS and QoE matter?</vt:lpstr>
      <vt:lpstr>Limitations of Existing Datasets</vt:lpstr>
      <vt:lpstr>SNESet: The SOTA of QoS and QoE Datasets</vt:lpstr>
      <vt:lpstr>Comprehensive Coverage of SNESet</vt:lpstr>
      <vt:lpstr>Comprehensive Coverage of SNESet</vt:lpstr>
      <vt:lpstr>Comprehensive Coverage of SNESet</vt:lpstr>
      <vt:lpstr>Comprehensive Coverage of SNESet</vt:lpstr>
      <vt:lpstr>Comprehensive Coverage of SNESet</vt:lpstr>
      <vt:lpstr>Data Collection System</vt:lpstr>
      <vt:lpstr>Data Collection System</vt:lpstr>
      <vt:lpstr>Qualitative Analytics</vt:lpstr>
      <vt:lpstr>Quantitative Analytics</vt:lpstr>
      <vt:lpstr>Potential Data-centric Problems</vt:lpstr>
      <vt:lpstr>Data Collection Challenges</vt:lpstr>
      <vt:lpstr>Data Preparation Challenges</vt:lpstr>
      <vt:lpstr>Data Management Challenges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the QoS and QoE of Edge-hosted Video Streaming Applications in the Wild with SNESet</dc:title>
  <dc:creator>亚楠 李</dc:creator>
  <cp:lastModifiedBy>Xu Mengwei</cp:lastModifiedBy>
  <cp:revision>262</cp:revision>
  <dcterms:created xsi:type="dcterms:W3CDTF">2024-05-19T02:40:37Z</dcterms:created>
  <dcterms:modified xsi:type="dcterms:W3CDTF">2024-07-14T02:53:14Z</dcterms:modified>
</cp:coreProperties>
</file>